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tl="1" saveSubsetFonts="1">
  <p:sldMasterIdLst>
    <p:sldMasterId id="2147483912" r:id="rId1"/>
  </p:sldMasterIdLst>
  <p:notesMasterIdLst>
    <p:notesMasterId r:id="rId54"/>
  </p:notesMasterIdLst>
  <p:handoutMasterIdLst>
    <p:handoutMasterId r:id="rId55"/>
  </p:handoutMasterIdLst>
  <p:sldIdLst>
    <p:sldId id="404" r:id="rId2"/>
    <p:sldId id="287" r:id="rId3"/>
    <p:sldId id="361" r:id="rId4"/>
    <p:sldId id="362" r:id="rId5"/>
    <p:sldId id="363" r:id="rId6"/>
    <p:sldId id="364" r:id="rId7"/>
    <p:sldId id="365" r:id="rId8"/>
    <p:sldId id="367" r:id="rId9"/>
    <p:sldId id="390" r:id="rId10"/>
    <p:sldId id="370" r:id="rId11"/>
    <p:sldId id="403" r:id="rId12"/>
    <p:sldId id="371" r:id="rId13"/>
    <p:sldId id="400" r:id="rId14"/>
    <p:sldId id="263" r:id="rId15"/>
    <p:sldId id="399" r:id="rId16"/>
    <p:sldId id="375" r:id="rId17"/>
    <p:sldId id="401" r:id="rId18"/>
    <p:sldId id="264" r:id="rId19"/>
    <p:sldId id="384" r:id="rId20"/>
    <p:sldId id="385" r:id="rId21"/>
    <p:sldId id="386" r:id="rId22"/>
    <p:sldId id="387" r:id="rId23"/>
    <p:sldId id="395" r:id="rId24"/>
    <p:sldId id="377" r:id="rId25"/>
    <p:sldId id="378" r:id="rId26"/>
    <p:sldId id="379" r:id="rId27"/>
    <p:sldId id="402" r:id="rId28"/>
    <p:sldId id="380" r:id="rId29"/>
    <p:sldId id="381" r:id="rId30"/>
    <p:sldId id="382" r:id="rId31"/>
    <p:sldId id="383" r:id="rId32"/>
    <p:sldId id="272" r:id="rId33"/>
    <p:sldId id="273" r:id="rId34"/>
    <p:sldId id="277" r:id="rId35"/>
    <p:sldId id="278" r:id="rId36"/>
    <p:sldId id="396" r:id="rId37"/>
    <p:sldId id="349" r:id="rId38"/>
    <p:sldId id="355" r:id="rId39"/>
    <p:sldId id="356" r:id="rId40"/>
    <p:sldId id="358" r:id="rId41"/>
    <p:sldId id="397" r:id="rId42"/>
    <p:sldId id="398" r:id="rId43"/>
    <p:sldId id="393" r:id="rId44"/>
    <p:sldId id="391" r:id="rId45"/>
    <p:sldId id="394" r:id="rId46"/>
    <p:sldId id="388" r:id="rId47"/>
    <p:sldId id="291" r:id="rId48"/>
    <p:sldId id="295" r:id="rId49"/>
    <p:sldId id="296" r:id="rId50"/>
    <p:sldId id="293" r:id="rId51"/>
    <p:sldId id="292" r:id="rId52"/>
    <p:sldId id="276" r:id="rId53"/>
  </p:sldIdLst>
  <p:sldSz cx="9144000" cy="6858000" type="screen4x3"/>
  <p:notesSz cx="6858000" cy="9144000"/>
  <p:defaultTextStyle>
    <a:defPPr>
      <a:defRPr lang="ar-SA"/>
    </a:defPPr>
    <a:lvl1pPr algn="ctr" rtl="1" fontAlgn="base">
      <a:spcBef>
        <a:spcPct val="0"/>
      </a:spcBef>
      <a:spcAft>
        <a:spcPct val="0"/>
      </a:spcAft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1pPr>
    <a:lvl2pPr marL="457200" algn="ctr" rtl="1" fontAlgn="base">
      <a:spcBef>
        <a:spcPct val="0"/>
      </a:spcBef>
      <a:spcAft>
        <a:spcPct val="0"/>
      </a:spcAft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2pPr>
    <a:lvl3pPr marL="914400" algn="ctr" rtl="1" fontAlgn="base">
      <a:spcBef>
        <a:spcPct val="0"/>
      </a:spcBef>
      <a:spcAft>
        <a:spcPct val="0"/>
      </a:spcAft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3pPr>
    <a:lvl4pPr marL="1371600" algn="ctr" rtl="1" fontAlgn="base">
      <a:spcBef>
        <a:spcPct val="0"/>
      </a:spcBef>
      <a:spcAft>
        <a:spcPct val="0"/>
      </a:spcAft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4pPr>
    <a:lvl5pPr marL="1828800" algn="ctr" rtl="1" fontAlgn="base">
      <a:spcBef>
        <a:spcPct val="0"/>
      </a:spcBef>
      <a:spcAft>
        <a:spcPct val="0"/>
      </a:spcAft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5pPr>
    <a:lvl6pPr marL="2286000" algn="r" defTabSz="914400" rtl="1" eaLnBrk="1" latinLnBrk="0" hangingPunct="1"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6pPr>
    <a:lvl7pPr marL="2743200" algn="r" defTabSz="914400" rtl="1" eaLnBrk="1" latinLnBrk="0" hangingPunct="1"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7pPr>
    <a:lvl8pPr marL="3200400" algn="r" defTabSz="914400" rtl="1" eaLnBrk="1" latinLnBrk="0" hangingPunct="1"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8pPr>
    <a:lvl9pPr marL="3657600" algn="r" defTabSz="914400" rtl="1" eaLnBrk="1" latinLnBrk="0" hangingPunct="1">
      <a:defRPr sz="4400" kern="1200">
        <a:solidFill>
          <a:srgbClr val="FF0066"/>
        </a:solidFill>
        <a:latin typeface="Arial" pitchFamily="34" charset="0"/>
        <a:ea typeface="+mn-ea"/>
        <a:cs typeface="Traditional Arabic" pitchFamily="2" charset="-7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E3DE00"/>
    <a:srgbClr val="66FFFF"/>
    <a:srgbClr val="FFFF66"/>
    <a:srgbClr val="CCCC00"/>
    <a:srgbClr val="0000FF"/>
    <a:srgbClr val="FFFF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380"/>
    <p:restoredTop sz="94660"/>
  </p:normalViewPr>
  <p:slideViewPr>
    <p:cSldViewPr>
      <p:cViewPr>
        <p:scale>
          <a:sx n="66" d="100"/>
          <a:sy n="66" d="100"/>
        </p:scale>
        <p:origin x="636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2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B0C519-7889-48BD-ADE5-AC4AE6009DDE}" type="doc">
      <dgm:prSet loTypeId="urn:microsoft.com/office/officeart/2005/8/layout/orgChart1" loCatId="hierarchy" qsTypeId="urn:microsoft.com/office/officeart/2005/8/quickstyle/simple3" qsCatId="simple" csTypeId="urn:microsoft.com/office/officeart/2005/8/colors/accent1_2" csCatId="accent1" phldr="1"/>
      <dgm:spPr/>
    </dgm:pt>
    <dgm:pt modelId="{1F865EA3-CF62-44F8-B0B8-25C1789670A0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0" i="0" u="none" strike="noStrike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العليا</a:t>
          </a:r>
          <a:endParaRPr kumimoji="0" lang="en-US" b="0" i="0" u="none" strike="noStrike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gm:t>
    </dgm:pt>
    <dgm:pt modelId="{97A830C7-D185-4533-BC01-746B59F37362}" type="parTrans" cxnId="{C3EFCB79-C6F3-403A-9B23-AAAC4A2062D9}">
      <dgm:prSet/>
      <dgm:spPr/>
      <dgm:t>
        <a:bodyPr/>
        <a:lstStyle/>
        <a:p>
          <a:pPr algn="ctr" rtl="1"/>
          <a:endParaRPr lang="ar-YE"/>
        </a:p>
      </dgm:t>
    </dgm:pt>
    <dgm:pt modelId="{D506C1FA-548C-404F-9F49-859CDBC02A0B}" type="sibTrans" cxnId="{C3EFCB79-C6F3-403A-9B23-AAAC4A2062D9}">
      <dgm:prSet/>
      <dgm:spPr/>
      <dgm:t>
        <a:bodyPr/>
        <a:lstStyle/>
        <a:p>
          <a:pPr algn="ctr" rtl="1"/>
          <a:endParaRPr lang="ar-YE"/>
        </a:p>
      </dgm:t>
    </dgm:pt>
    <dgm:pt modelId="{9A842C9A-3C24-46DD-A3A7-6B4856469193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0" i="0" u="none" strike="noStrike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الوسطى</a:t>
          </a:r>
          <a:endParaRPr kumimoji="0" lang="en-US" b="0" i="0" u="none" strike="noStrike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gm:t>
    </dgm:pt>
    <dgm:pt modelId="{6A9A9047-78E6-4579-BB68-C5F6C664446E}" type="parTrans" cxnId="{D93E040D-144D-44CE-B2C8-FADE98CACB17}">
      <dgm:prSet/>
      <dgm:spPr/>
      <dgm:t>
        <a:bodyPr/>
        <a:lstStyle/>
        <a:p>
          <a:pPr algn="ctr" rtl="1"/>
          <a:endParaRPr lang="ar-YE"/>
        </a:p>
      </dgm:t>
    </dgm:pt>
    <dgm:pt modelId="{9D94CF14-D614-4F29-A2AC-C2F7754C4252}" type="sibTrans" cxnId="{D93E040D-144D-44CE-B2C8-FADE98CACB17}">
      <dgm:prSet/>
      <dgm:spPr/>
      <dgm:t>
        <a:bodyPr/>
        <a:lstStyle/>
        <a:p>
          <a:pPr algn="ctr" rtl="1"/>
          <a:endParaRPr lang="ar-YE"/>
        </a:p>
      </dgm:t>
    </dgm:pt>
    <dgm:pt modelId="{15928198-AB57-4C99-B4D7-BE87F524C40A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0" i="0" u="none" strike="noStrike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الإشرافية</a:t>
          </a:r>
          <a:endParaRPr kumimoji="0" lang="en-US" b="0" i="0" u="none" strike="noStrike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gm:t>
    </dgm:pt>
    <dgm:pt modelId="{C6704802-FA26-428C-9E9D-664ABA9BCA32}" type="parTrans" cxnId="{0B5F643B-1603-4CFE-9C4B-947C7EFF299A}">
      <dgm:prSet/>
      <dgm:spPr/>
      <dgm:t>
        <a:bodyPr/>
        <a:lstStyle/>
        <a:p>
          <a:pPr algn="ctr" rtl="1"/>
          <a:endParaRPr lang="ar-YE"/>
        </a:p>
      </dgm:t>
    </dgm:pt>
    <dgm:pt modelId="{7EA21DA8-AFED-49A3-93D1-8E96392AC668}" type="sibTrans" cxnId="{0B5F643B-1603-4CFE-9C4B-947C7EFF299A}">
      <dgm:prSet/>
      <dgm:spPr/>
      <dgm:t>
        <a:bodyPr/>
        <a:lstStyle/>
        <a:p>
          <a:pPr algn="ctr" rtl="1"/>
          <a:endParaRPr lang="ar-YE"/>
        </a:p>
      </dgm:t>
    </dgm:pt>
    <dgm:pt modelId="{9A5EA161-BC0C-41B8-B6B7-234C6DF9F16B}">
      <dgm:prSet/>
      <dgm:spPr/>
      <dgm:t>
        <a:bodyPr/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b="1" i="0" u="none" strike="noStrike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مستويات الإدارة</a:t>
          </a:r>
          <a:endParaRPr kumimoji="0" lang="en-US" b="1" i="0" u="none" strike="noStrike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gm:t>
    </dgm:pt>
    <dgm:pt modelId="{0D8EEFAE-8717-4C1C-AE0C-8DF6921F178D}" type="sibTrans" cxnId="{255A5BCA-6D2C-4043-A41B-A2104F3A275F}">
      <dgm:prSet/>
      <dgm:spPr/>
      <dgm:t>
        <a:bodyPr/>
        <a:lstStyle/>
        <a:p>
          <a:pPr algn="ctr" rtl="1"/>
          <a:endParaRPr lang="ar-YE"/>
        </a:p>
      </dgm:t>
    </dgm:pt>
    <dgm:pt modelId="{E82E6E4C-B8AF-414C-A787-4AAB51F4F72E}" type="parTrans" cxnId="{255A5BCA-6D2C-4043-A41B-A2104F3A275F}">
      <dgm:prSet/>
      <dgm:spPr/>
      <dgm:t>
        <a:bodyPr/>
        <a:lstStyle/>
        <a:p>
          <a:pPr algn="ctr" rtl="1"/>
          <a:endParaRPr lang="ar-YE"/>
        </a:p>
      </dgm:t>
    </dgm:pt>
    <dgm:pt modelId="{39C37CDE-E654-4B06-A37D-478F997E8D63}" type="pres">
      <dgm:prSet presAssocID="{EEB0C519-7889-48BD-ADE5-AC4AE6009DD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61FA30C-CCD4-4FEE-AD8A-D56C48F8382F}" type="pres">
      <dgm:prSet presAssocID="{9A5EA161-BC0C-41B8-B6B7-234C6DF9F16B}" presName="hierRoot1" presStyleCnt="0">
        <dgm:presLayoutVars>
          <dgm:hierBranch val="l"/>
        </dgm:presLayoutVars>
      </dgm:prSet>
      <dgm:spPr/>
    </dgm:pt>
    <dgm:pt modelId="{6A52DE53-D41F-4EEE-891F-5D8BBA4BE824}" type="pres">
      <dgm:prSet presAssocID="{9A5EA161-BC0C-41B8-B6B7-234C6DF9F16B}" presName="rootComposite1" presStyleCnt="0"/>
      <dgm:spPr/>
    </dgm:pt>
    <dgm:pt modelId="{A84EA19A-0529-4462-B64E-898CB071842C}" type="pres">
      <dgm:prSet presAssocID="{9A5EA161-BC0C-41B8-B6B7-234C6DF9F16B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pPr rtl="1"/>
          <a:endParaRPr lang="ar-EG"/>
        </a:p>
      </dgm:t>
    </dgm:pt>
    <dgm:pt modelId="{90942D3A-C025-4CAE-A55B-B37EE1B71003}" type="pres">
      <dgm:prSet presAssocID="{9A5EA161-BC0C-41B8-B6B7-234C6DF9F16B}" presName="rootConnector1" presStyleLbl="node1" presStyleIdx="0" presStyleCnt="0"/>
      <dgm:spPr/>
      <dgm:t>
        <a:bodyPr/>
        <a:lstStyle/>
        <a:p>
          <a:pPr rtl="1"/>
          <a:endParaRPr lang="ar-EG"/>
        </a:p>
      </dgm:t>
    </dgm:pt>
    <dgm:pt modelId="{39245E27-A9BC-4A89-BD1A-85C8F71F0BB5}" type="pres">
      <dgm:prSet presAssocID="{9A5EA161-BC0C-41B8-B6B7-234C6DF9F16B}" presName="hierChild2" presStyleCnt="0"/>
      <dgm:spPr/>
    </dgm:pt>
    <dgm:pt modelId="{B58052E3-0712-4DA1-9F6C-33EB02C1A60E}" type="pres">
      <dgm:prSet presAssocID="{97A830C7-D185-4533-BC01-746B59F37362}" presName="Name50" presStyleLbl="parChTrans1D2" presStyleIdx="0" presStyleCnt="3"/>
      <dgm:spPr/>
      <dgm:t>
        <a:bodyPr/>
        <a:lstStyle/>
        <a:p>
          <a:pPr rtl="1"/>
          <a:endParaRPr lang="ar-EG"/>
        </a:p>
      </dgm:t>
    </dgm:pt>
    <dgm:pt modelId="{E558C88E-0BA0-4F90-BEA2-0BB583CBD630}" type="pres">
      <dgm:prSet presAssocID="{1F865EA3-CF62-44F8-B0B8-25C1789670A0}" presName="hierRoot2" presStyleCnt="0">
        <dgm:presLayoutVars>
          <dgm:hierBranch/>
        </dgm:presLayoutVars>
      </dgm:prSet>
      <dgm:spPr/>
    </dgm:pt>
    <dgm:pt modelId="{88414B45-FD56-41B1-82D1-0BD9633421D2}" type="pres">
      <dgm:prSet presAssocID="{1F865EA3-CF62-44F8-B0B8-25C1789670A0}" presName="rootComposite" presStyleCnt="0"/>
      <dgm:spPr/>
    </dgm:pt>
    <dgm:pt modelId="{DB5103F9-4083-462A-BDD5-3990018D1586}" type="pres">
      <dgm:prSet presAssocID="{1F865EA3-CF62-44F8-B0B8-25C1789670A0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pPr rtl="1"/>
          <a:endParaRPr lang="ar-EG"/>
        </a:p>
      </dgm:t>
    </dgm:pt>
    <dgm:pt modelId="{47CDCBF7-A7BE-496D-93D3-13E49BB651A4}" type="pres">
      <dgm:prSet presAssocID="{1F865EA3-CF62-44F8-B0B8-25C1789670A0}" presName="rootConnector" presStyleLbl="node2" presStyleIdx="0" presStyleCnt="3"/>
      <dgm:spPr/>
      <dgm:t>
        <a:bodyPr/>
        <a:lstStyle/>
        <a:p>
          <a:pPr rtl="1"/>
          <a:endParaRPr lang="ar-EG"/>
        </a:p>
      </dgm:t>
    </dgm:pt>
    <dgm:pt modelId="{9D2019B3-63A5-4F9A-BE7B-DA705F2CCCB8}" type="pres">
      <dgm:prSet presAssocID="{1F865EA3-CF62-44F8-B0B8-25C1789670A0}" presName="hierChild4" presStyleCnt="0"/>
      <dgm:spPr/>
    </dgm:pt>
    <dgm:pt modelId="{657CE887-3DE5-42CE-90D5-F2A8A0B18D8B}" type="pres">
      <dgm:prSet presAssocID="{1F865EA3-CF62-44F8-B0B8-25C1789670A0}" presName="hierChild5" presStyleCnt="0"/>
      <dgm:spPr/>
    </dgm:pt>
    <dgm:pt modelId="{844394E3-17B9-44B0-A8C9-C99B22AB6FD2}" type="pres">
      <dgm:prSet presAssocID="{6A9A9047-78E6-4579-BB68-C5F6C664446E}" presName="Name50" presStyleLbl="parChTrans1D2" presStyleIdx="1" presStyleCnt="3"/>
      <dgm:spPr/>
      <dgm:t>
        <a:bodyPr/>
        <a:lstStyle/>
        <a:p>
          <a:pPr rtl="1"/>
          <a:endParaRPr lang="ar-EG"/>
        </a:p>
      </dgm:t>
    </dgm:pt>
    <dgm:pt modelId="{EF0DB6C0-9723-410B-82D5-6ECA3F729176}" type="pres">
      <dgm:prSet presAssocID="{9A842C9A-3C24-46DD-A3A7-6B4856469193}" presName="hierRoot2" presStyleCnt="0">
        <dgm:presLayoutVars>
          <dgm:hierBranch/>
        </dgm:presLayoutVars>
      </dgm:prSet>
      <dgm:spPr/>
    </dgm:pt>
    <dgm:pt modelId="{A622C8F6-0568-4E62-BA5C-41F4E2CA25B7}" type="pres">
      <dgm:prSet presAssocID="{9A842C9A-3C24-46DD-A3A7-6B4856469193}" presName="rootComposite" presStyleCnt="0"/>
      <dgm:spPr/>
    </dgm:pt>
    <dgm:pt modelId="{3A3F188E-5894-4011-8501-F0EDC75487E1}" type="pres">
      <dgm:prSet presAssocID="{9A842C9A-3C24-46DD-A3A7-6B485646919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pPr rtl="1"/>
          <a:endParaRPr lang="ar-EG"/>
        </a:p>
      </dgm:t>
    </dgm:pt>
    <dgm:pt modelId="{90DDD280-B77A-491B-AD45-402F5C8778B2}" type="pres">
      <dgm:prSet presAssocID="{9A842C9A-3C24-46DD-A3A7-6B4856469193}" presName="rootConnector" presStyleLbl="node2" presStyleIdx="1" presStyleCnt="3"/>
      <dgm:spPr/>
      <dgm:t>
        <a:bodyPr/>
        <a:lstStyle/>
        <a:p>
          <a:pPr rtl="1"/>
          <a:endParaRPr lang="ar-EG"/>
        </a:p>
      </dgm:t>
    </dgm:pt>
    <dgm:pt modelId="{967D9917-2DF7-4A9A-83B2-95F272D80DDA}" type="pres">
      <dgm:prSet presAssocID="{9A842C9A-3C24-46DD-A3A7-6B4856469193}" presName="hierChild4" presStyleCnt="0"/>
      <dgm:spPr/>
    </dgm:pt>
    <dgm:pt modelId="{A613A428-2654-43BE-9115-386C681F9940}" type="pres">
      <dgm:prSet presAssocID="{9A842C9A-3C24-46DD-A3A7-6B4856469193}" presName="hierChild5" presStyleCnt="0"/>
      <dgm:spPr/>
    </dgm:pt>
    <dgm:pt modelId="{0EACA592-EB8B-4DB5-A326-64A7EB0F1EEF}" type="pres">
      <dgm:prSet presAssocID="{C6704802-FA26-428C-9E9D-664ABA9BCA32}" presName="Name50" presStyleLbl="parChTrans1D2" presStyleIdx="2" presStyleCnt="3"/>
      <dgm:spPr/>
      <dgm:t>
        <a:bodyPr/>
        <a:lstStyle/>
        <a:p>
          <a:pPr rtl="1"/>
          <a:endParaRPr lang="ar-EG"/>
        </a:p>
      </dgm:t>
    </dgm:pt>
    <dgm:pt modelId="{58ECBBCA-AB1F-428B-8187-856B425522D7}" type="pres">
      <dgm:prSet presAssocID="{15928198-AB57-4C99-B4D7-BE87F524C40A}" presName="hierRoot2" presStyleCnt="0">
        <dgm:presLayoutVars>
          <dgm:hierBranch/>
        </dgm:presLayoutVars>
      </dgm:prSet>
      <dgm:spPr/>
    </dgm:pt>
    <dgm:pt modelId="{4226E739-CEE7-4D3C-9F65-21F4D9A8E626}" type="pres">
      <dgm:prSet presAssocID="{15928198-AB57-4C99-B4D7-BE87F524C40A}" presName="rootComposite" presStyleCnt="0"/>
      <dgm:spPr/>
    </dgm:pt>
    <dgm:pt modelId="{E0935589-7968-41D8-BAE4-1061B0D0175F}" type="pres">
      <dgm:prSet presAssocID="{15928198-AB57-4C99-B4D7-BE87F524C40A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pPr rtl="1"/>
          <a:endParaRPr lang="ar-EG"/>
        </a:p>
      </dgm:t>
    </dgm:pt>
    <dgm:pt modelId="{BB41AD87-096E-4714-AC8E-20B1DAD8B829}" type="pres">
      <dgm:prSet presAssocID="{15928198-AB57-4C99-B4D7-BE87F524C40A}" presName="rootConnector" presStyleLbl="node2" presStyleIdx="2" presStyleCnt="3"/>
      <dgm:spPr/>
      <dgm:t>
        <a:bodyPr/>
        <a:lstStyle/>
        <a:p>
          <a:pPr rtl="1"/>
          <a:endParaRPr lang="ar-EG"/>
        </a:p>
      </dgm:t>
    </dgm:pt>
    <dgm:pt modelId="{EEB177D1-4A2A-4F12-998B-1B94E02DAD91}" type="pres">
      <dgm:prSet presAssocID="{15928198-AB57-4C99-B4D7-BE87F524C40A}" presName="hierChild4" presStyleCnt="0"/>
      <dgm:spPr/>
    </dgm:pt>
    <dgm:pt modelId="{6956B299-6917-4E35-BD58-56F4ABD14A13}" type="pres">
      <dgm:prSet presAssocID="{15928198-AB57-4C99-B4D7-BE87F524C40A}" presName="hierChild5" presStyleCnt="0"/>
      <dgm:spPr/>
    </dgm:pt>
    <dgm:pt modelId="{6D01C273-7703-4EFB-9FD9-0A5A1D1E6AED}" type="pres">
      <dgm:prSet presAssocID="{9A5EA161-BC0C-41B8-B6B7-234C6DF9F16B}" presName="hierChild3" presStyleCnt="0"/>
      <dgm:spPr/>
    </dgm:pt>
  </dgm:ptLst>
  <dgm:cxnLst>
    <dgm:cxn modelId="{A4178F2F-16B9-44A5-AA3B-41FC16EA263F}" type="presOf" srcId="{9A5EA161-BC0C-41B8-B6B7-234C6DF9F16B}" destId="{A84EA19A-0529-4462-B64E-898CB071842C}" srcOrd="0" destOrd="0" presId="urn:microsoft.com/office/officeart/2005/8/layout/orgChart1"/>
    <dgm:cxn modelId="{34D1938C-2292-47CC-9B91-DA1A0A230211}" type="presOf" srcId="{9A842C9A-3C24-46DD-A3A7-6B4856469193}" destId="{3A3F188E-5894-4011-8501-F0EDC75487E1}" srcOrd="0" destOrd="0" presId="urn:microsoft.com/office/officeart/2005/8/layout/orgChart1"/>
    <dgm:cxn modelId="{3590C070-C144-4B20-8DF0-4113B0C7DC5D}" type="presOf" srcId="{9A842C9A-3C24-46DD-A3A7-6B4856469193}" destId="{90DDD280-B77A-491B-AD45-402F5C8778B2}" srcOrd="1" destOrd="0" presId="urn:microsoft.com/office/officeart/2005/8/layout/orgChart1"/>
    <dgm:cxn modelId="{6F175678-E982-4B9C-9F93-92C84277305D}" type="presOf" srcId="{1F865EA3-CF62-44F8-B0B8-25C1789670A0}" destId="{DB5103F9-4083-462A-BDD5-3990018D1586}" srcOrd="0" destOrd="0" presId="urn:microsoft.com/office/officeart/2005/8/layout/orgChart1"/>
    <dgm:cxn modelId="{F4B19A3D-5018-4CFB-8E1D-CB67030C7813}" type="presOf" srcId="{9A5EA161-BC0C-41B8-B6B7-234C6DF9F16B}" destId="{90942D3A-C025-4CAE-A55B-B37EE1B71003}" srcOrd="1" destOrd="0" presId="urn:microsoft.com/office/officeart/2005/8/layout/orgChart1"/>
    <dgm:cxn modelId="{C3EFCB79-C6F3-403A-9B23-AAAC4A2062D9}" srcId="{9A5EA161-BC0C-41B8-B6B7-234C6DF9F16B}" destId="{1F865EA3-CF62-44F8-B0B8-25C1789670A0}" srcOrd="0" destOrd="0" parTransId="{97A830C7-D185-4533-BC01-746B59F37362}" sibTransId="{D506C1FA-548C-404F-9F49-859CDBC02A0B}"/>
    <dgm:cxn modelId="{25FA0638-88CD-4725-917F-25F6194F447C}" type="presOf" srcId="{C6704802-FA26-428C-9E9D-664ABA9BCA32}" destId="{0EACA592-EB8B-4DB5-A326-64A7EB0F1EEF}" srcOrd="0" destOrd="0" presId="urn:microsoft.com/office/officeart/2005/8/layout/orgChart1"/>
    <dgm:cxn modelId="{0B5F643B-1603-4CFE-9C4B-947C7EFF299A}" srcId="{9A5EA161-BC0C-41B8-B6B7-234C6DF9F16B}" destId="{15928198-AB57-4C99-B4D7-BE87F524C40A}" srcOrd="2" destOrd="0" parTransId="{C6704802-FA26-428C-9E9D-664ABA9BCA32}" sibTransId="{7EA21DA8-AFED-49A3-93D1-8E96392AC668}"/>
    <dgm:cxn modelId="{D93E040D-144D-44CE-B2C8-FADE98CACB17}" srcId="{9A5EA161-BC0C-41B8-B6B7-234C6DF9F16B}" destId="{9A842C9A-3C24-46DD-A3A7-6B4856469193}" srcOrd="1" destOrd="0" parTransId="{6A9A9047-78E6-4579-BB68-C5F6C664446E}" sibTransId="{9D94CF14-D614-4F29-A2AC-C2F7754C4252}"/>
    <dgm:cxn modelId="{5DA42B19-13F0-4838-B557-5AF3D81362B8}" type="presOf" srcId="{6A9A9047-78E6-4579-BB68-C5F6C664446E}" destId="{844394E3-17B9-44B0-A8C9-C99B22AB6FD2}" srcOrd="0" destOrd="0" presId="urn:microsoft.com/office/officeart/2005/8/layout/orgChart1"/>
    <dgm:cxn modelId="{165DE8CE-89FF-4670-ADAA-22B35B115E7B}" type="presOf" srcId="{15928198-AB57-4C99-B4D7-BE87F524C40A}" destId="{E0935589-7968-41D8-BAE4-1061B0D0175F}" srcOrd="0" destOrd="0" presId="urn:microsoft.com/office/officeart/2005/8/layout/orgChart1"/>
    <dgm:cxn modelId="{A0A95B26-EB8F-463E-8B68-71A5B242988F}" type="presOf" srcId="{97A830C7-D185-4533-BC01-746B59F37362}" destId="{B58052E3-0712-4DA1-9F6C-33EB02C1A60E}" srcOrd="0" destOrd="0" presId="urn:microsoft.com/office/officeart/2005/8/layout/orgChart1"/>
    <dgm:cxn modelId="{4CF6E89D-BDDA-431C-A1FB-D0497D7C2D71}" type="presOf" srcId="{15928198-AB57-4C99-B4D7-BE87F524C40A}" destId="{BB41AD87-096E-4714-AC8E-20B1DAD8B829}" srcOrd="1" destOrd="0" presId="urn:microsoft.com/office/officeart/2005/8/layout/orgChart1"/>
    <dgm:cxn modelId="{4606F23C-58B8-4E93-84A9-0E12067C9DB8}" type="presOf" srcId="{EEB0C519-7889-48BD-ADE5-AC4AE6009DDE}" destId="{39C37CDE-E654-4B06-A37D-478F997E8D63}" srcOrd="0" destOrd="0" presId="urn:microsoft.com/office/officeart/2005/8/layout/orgChart1"/>
    <dgm:cxn modelId="{D33768FA-99A3-4CC6-AA90-EE655C7B737D}" type="presOf" srcId="{1F865EA3-CF62-44F8-B0B8-25C1789670A0}" destId="{47CDCBF7-A7BE-496D-93D3-13E49BB651A4}" srcOrd="1" destOrd="0" presId="urn:microsoft.com/office/officeart/2005/8/layout/orgChart1"/>
    <dgm:cxn modelId="{255A5BCA-6D2C-4043-A41B-A2104F3A275F}" srcId="{EEB0C519-7889-48BD-ADE5-AC4AE6009DDE}" destId="{9A5EA161-BC0C-41B8-B6B7-234C6DF9F16B}" srcOrd="0" destOrd="0" parTransId="{E82E6E4C-B8AF-414C-A787-4AAB51F4F72E}" sibTransId="{0D8EEFAE-8717-4C1C-AE0C-8DF6921F178D}"/>
    <dgm:cxn modelId="{66CD5BA8-A65F-4FB3-B8C2-2984FCF8ACF7}" type="presParOf" srcId="{39C37CDE-E654-4B06-A37D-478F997E8D63}" destId="{D61FA30C-CCD4-4FEE-AD8A-D56C48F8382F}" srcOrd="0" destOrd="0" presId="urn:microsoft.com/office/officeart/2005/8/layout/orgChart1"/>
    <dgm:cxn modelId="{C4B0A1D2-F7DE-4A17-869E-2EB4E096D88A}" type="presParOf" srcId="{D61FA30C-CCD4-4FEE-AD8A-D56C48F8382F}" destId="{6A52DE53-D41F-4EEE-891F-5D8BBA4BE824}" srcOrd="0" destOrd="0" presId="urn:microsoft.com/office/officeart/2005/8/layout/orgChart1"/>
    <dgm:cxn modelId="{51B98C60-B057-410B-B66C-4870C7E40D12}" type="presParOf" srcId="{6A52DE53-D41F-4EEE-891F-5D8BBA4BE824}" destId="{A84EA19A-0529-4462-B64E-898CB071842C}" srcOrd="0" destOrd="0" presId="urn:microsoft.com/office/officeart/2005/8/layout/orgChart1"/>
    <dgm:cxn modelId="{908FE0BB-9B0E-4353-A2D7-CBB88D7CB2C1}" type="presParOf" srcId="{6A52DE53-D41F-4EEE-891F-5D8BBA4BE824}" destId="{90942D3A-C025-4CAE-A55B-B37EE1B71003}" srcOrd="1" destOrd="0" presId="urn:microsoft.com/office/officeart/2005/8/layout/orgChart1"/>
    <dgm:cxn modelId="{914813FA-5071-428E-BD09-8922E9232629}" type="presParOf" srcId="{D61FA30C-CCD4-4FEE-AD8A-D56C48F8382F}" destId="{39245E27-A9BC-4A89-BD1A-85C8F71F0BB5}" srcOrd="1" destOrd="0" presId="urn:microsoft.com/office/officeart/2005/8/layout/orgChart1"/>
    <dgm:cxn modelId="{B0D34226-8DF5-4EF1-B8E9-2A5251213E16}" type="presParOf" srcId="{39245E27-A9BC-4A89-BD1A-85C8F71F0BB5}" destId="{B58052E3-0712-4DA1-9F6C-33EB02C1A60E}" srcOrd="0" destOrd="0" presId="urn:microsoft.com/office/officeart/2005/8/layout/orgChart1"/>
    <dgm:cxn modelId="{4B03CCEA-3E21-47A6-9ACE-A9CFBCE7D5E8}" type="presParOf" srcId="{39245E27-A9BC-4A89-BD1A-85C8F71F0BB5}" destId="{E558C88E-0BA0-4F90-BEA2-0BB583CBD630}" srcOrd="1" destOrd="0" presId="urn:microsoft.com/office/officeart/2005/8/layout/orgChart1"/>
    <dgm:cxn modelId="{9868C124-7E4F-4488-BFB6-03BFD19BC29F}" type="presParOf" srcId="{E558C88E-0BA0-4F90-BEA2-0BB583CBD630}" destId="{88414B45-FD56-41B1-82D1-0BD9633421D2}" srcOrd="0" destOrd="0" presId="urn:microsoft.com/office/officeart/2005/8/layout/orgChart1"/>
    <dgm:cxn modelId="{814608D9-19B7-4B5D-8A52-79D380C2E362}" type="presParOf" srcId="{88414B45-FD56-41B1-82D1-0BD9633421D2}" destId="{DB5103F9-4083-462A-BDD5-3990018D1586}" srcOrd="0" destOrd="0" presId="urn:microsoft.com/office/officeart/2005/8/layout/orgChart1"/>
    <dgm:cxn modelId="{92B2960F-3631-4CEE-8745-B9AA0884C554}" type="presParOf" srcId="{88414B45-FD56-41B1-82D1-0BD9633421D2}" destId="{47CDCBF7-A7BE-496D-93D3-13E49BB651A4}" srcOrd="1" destOrd="0" presId="urn:microsoft.com/office/officeart/2005/8/layout/orgChart1"/>
    <dgm:cxn modelId="{428728A2-22F1-42F8-ABBE-01A1128B0599}" type="presParOf" srcId="{E558C88E-0BA0-4F90-BEA2-0BB583CBD630}" destId="{9D2019B3-63A5-4F9A-BE7B-DA705F2CCCB8}" srcOrd="1" destOrd="0" presId="urn:microsoft.com/office/officeart/2005/8/layout/orgChart1"/>
    <dgm:cxn modelId="{D5DE6CD8-88E5-403E-9050-8F4B1514FB51}" type="presParOf" srcId="{E558C88E-0BA0-4F90-BEA2-0BB583CBD630}" destId="{657CE887-3DE5-42CE-90D5-F2A8A0B18D8B}" srcOrd="2" destOrd="0" presId="urn:microsoft.com/office/officeart/2005/8/layout/orgChart1"/>
    <dgm:cxn modelId="{E1DA8278-D655-47D3-AEE8-711AE40461ED}" type="presParOf" srcId="{39245E27-A9BC-4A89-BD1A-85C8F71F0BB5}" destId="{844394E3-17B9-44B0-A8C9-C99B22AB6FD2}" srcOrd="2" destOrd="0" presId="urn:microsoft.com/office/officeart/2005/8/layout/orgChart1"/>
    <dgm:cxn modelId="{C8B0DE51-9FAB-46BA-BFA5-A4E3C5AAC0C6}" type="presParOf" srcId="{39245E27-A9BC-4A89-BD1A-85C8F71F0BB5}" destId="{EF0DB6C0-9723-410B-82D5-6ECA3F729176}" srcOrd="3" destOrd="0" presId="urn:microsoft.com/office/officeart/2005/8/layout/orgChart1"/>
    <dgm:cxn modelId="{B3C431DD-CEA9-41DB-86A7-853A80E7F8F6}" type="presParOf" srcId="{EF0DB6C0-9723-410B-82D5-6ECA3F729176}" destId="{A622C8F6-0568-4E62-BA5C-41F4E2CA25B7}" srcOrd="0" destOrd="0" presId="urn:microsoft.com/office/officeart/2005/8/layout/orgChart1"/>
    <dgm:cxn modelId="{252B0F49-2104-4C92-91CF-DF9CC8863128}" type="presParOf" srcId="{A622C8F6-0568-4E62-BA5C-41F4E2CA25B7}" destId="{3A3F188E-5894-4011-8501-F0EDC75487E1}" srcOrd="0" destOrd="0" presId="urn:microsoft.com/office/officeart/2005/8/layout/orgChart1"/>
    <dgm:cxn modelId="{43ADC6BC-3F83-430F-B077-23C2CDB48B98}" type="presParOf" srcId="{A622C8F6-0568-4E62-BA5C-41F4E2CA25B7}" destId="{90DDD280-B77A-491B-AD45-402F5C8778B2}" srcOrd="1" destOrd="0" presId="urn:microsoft.com/office/officeart/2005/8/layout/orgChart1"/>
    <dgm:cxn modelId="{A92A6507-EFC8-4BF6-9D71-5883A90A5F80}" type="presParOf" srcId="{EF0DB6C0-9723-410B-82D5-6ECA3F729176}" destId="{967D9917-2DF7-4A9A-83B2-95F272D80DDA}" srcOrd="1" destOrd="0" presId="urn:microsoft.com/office/officeart/2005/8/layout/orgChart1"/>
    <dgm:cxn modelId="{A78C5507-BC47-4A10-B169-C8E57A53DBFA}" type="presParOf" srcId="{EF0DB6C0-9723-410B-82D5-6ECA3F729176}" destId="{A613A428-2654-43BE-9115-386C681F9940}" srcOrd="2" destOrd="0" presId="urn:microsoft.com/office/officeart/2005/8/layout/orgChart1"/>
    <dgm:cxn modelId="{0A33C888-66DF-463F-960E-7DCE0E2A802F}" type="presParOf" srcId="{39245E27-A9BC-4A89-BD1A-85C8F71F0BB5}" destId="{0EACA592-EB8B-4DB5-A326-64A7EB0F1EEF}" srcOrd="4" destOrd="0" presId="urn:microsoft.com/office/officeart/2005/8/layout/orgChart1"/>
    <dgm:cxn modelId="{B87525AC-8D2A-4C47-8CDF-F1E2C3648D14}" type="presParOf" srcId="{39245E27-A9BC-4A89-BD1A-85C8F71F0BB5}" destId="{58ECBBCA-AB1F-428B-8187-856B425522D7}" srcOrd="5" destOrd="0" presId="urn:microsoft.com/office/officeart/2005/8/layout/orgChart1"/>
    <dgm:cxn modelId="{DB646F6D-2A31-4E8D-B37D-59F7C5628DAF}" type="presParOf" srcId="{58ECBBCA-AB1F-428B-8187-856B425522D7}" destId="{4226E739-CEE7-4D3C-9F65-21F4D9A8E626}" srcOrd="0" destOrd="0" presId="urn:microsoft.com/office/officeart/2005/8/layout/orgChart1"/>
    <dgm:cxn modelId="{F1885AA9-EA8A-43AD-BFC8-583C0E335E74}" type="presParOf" srcId="{4226E739-CEE7-4D3C-9F65-21F4D9A8E626}" destId="{E0935589-7968-41D8-BAE4-1061B0D0175F}" srcOrd="0" destOrd="0" presId="urn:microsoft.com/office/officeart/2005/8/layout/orgChart1"/>
    <dgm:cxn modelId="{DA08D23A-824F-435C-813B-E10EDBBC20A7}" type="presParOf" srcId="{4226E739-CEE7-4D3C-9F65-21F4D9A8E626}" destId="{BB41AD87-096E-4714-AC8E-20B1DAD8B829}" srcOrd="1" destOrd="0" presId="urn:microsoft.com/office/officeart/2005/8/layout/orgChart1"/>
    <dgm:cxn modelId="{38FF876A-E549-49EB-86CA-DF6753277167}" type="presParOf" srcId="{58ECBBCA-AB1F-428B-8187-856B425522D7}" destId="{EEB177D1-4A2A-4F12-998B-1B94E02DAD91}" srcOrd="1" destOrd="0" presId="urn:microsoft.com/office/officeart/2005/8/layout/orgChart1"/>
    <dgm:cxn modelId="{93FEC0B8-486C-41E4-BABD-2734534DAC8F}" type="presParOf" srcId="{58ECBBCA-AB1F-428B-8187-856B425522D7}" destId="{6956B299-6917-4E35-BD58-56F4ABD14A13}" srcOrd="2" destOrd="0" presId="urn:microsoft.com/office/officeart/2005/8/layout/orgChart1"/>
    <dgm:cxn modelId="{210149AB-EE30-4FF1-B3AE-AAB6217BC970}" type="presParOf" srcId="{D61FA30C-CCD4-4FEE-AD8A-D56C48F8382F}" destId="{6D01C273-7703-4EFB-9FD9-0A5A1D1E6AED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7FCF64F-5E81-4712-9C53-606CDEF6EA0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AE03074-0909-4FD3-8F68-AD8121F0D089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1">
            <a:lnSpc>
              <a:spcPct val="200000"/>
            </a:lnSpc>
          </a:pPr>
          <a:r>
            <a:rPr lang="ar-SA" sz="3600" b="1" dirty="0">
              <a:solidFill>
                <a:schemeClr val="bg1"/>
              </a:solidFill>
            </a:rPr>
            <a:t>معايير لصياغة الأهداف</a:t>
          </a:r>
        </a:p>
      </dgm:t>
    </dgm:pt>
    <dgm:pt modelId="{CB6D0AC5-CD08-4A01-8C38-2D0BAB994BF6}" type="par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4CA50D73-9E43-4706-8C74-8DF3CC392A4C}" type="sib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372B5199-E202-4E4C-AA1C-184C72D55544}">
      <dgm:prSet/>
      <dgm:spPr/>
      <dgm:t>
        <a:bodyPr/>
        <a:lstStyle/>
        <a:p>
          <a:pPr rtl="1"/>
          <a:endParaRPr lang="ar-SA" b="1" dirty="0">
            <a:solidFill>
              <a:srgbClr val="990000"/>
            </a:solidFill>
          </a:endParaRPr>
        </a:p>
      </dgm:t>
    </dgm:pt>
    <dgm:pt modelId="{07C8D3EC-9BAB-4B55-A29C-7C6A6F5DDFD0}" type="par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FB5F1291-7563-49F3-9B25-2D0131274479}" type="sib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94AABCA3-9978-4C0C-B896-5F230CCE2545}">
      <dgm:prSet/>
      <dgm:spPr/>
      <dgm:t>
        <a:bodyPr/>
        <a:lstStyle/>
        <a:p>
          <a:pPr rtl="1"/>
          <a:r>
            <a:rPr lang="ar-SA" b="1" dirty="0">
              <a:solidFill>
                <a:srgbClr val="800000"/>
              </a:solidFill>
              <a:latin typeface="Arial" pitchFamily="34" charset="0"/>
            </a:rPr>
            <a:t>إن العالم يفسح الطريق للمرء الذي يعرف إلى أين هو ذاهب </a:t>
          </a:r>
          <a:r>
            <a:rPr lang="ar-SA" b="1" dirty="0">
              <a:solidFill>
                <a:srgbClr val="990000"/>
              </a:solidFill>
              <a:latin typeface="+mn-lt"/>
            </a:rPr>
            <a:t>!!!</a:t>
          </a:r>
          <a:endParaRPr lang="ar-SA" b="1" dirty="0">
            <a:solidFill>
              <a:schemeClr val="accent2"/>
            </a:solidFill>
            <a:latin typeface="Arial" pitchFamily="34" charset="0"/>
          </a:endParaRPr>
        </a:p>
      </dgm:t>
    </dgm:pt>
    <dgm:pt modelId="{533736E7-4EC7-43AD-8C32-BF2A8B4FD36C}" type="sibTrans" cxnId="{FFEF1B7B-9B37-400B-8BEF-C58D528C70F4}">
      <dgm:prSet/>
      <dgm:spPr/>
      <dgm:t>
        <a:bodyPr/>
        <a:lstStyle/>
        <a:p>
          <a:pPr rtl="1"/>
          <a:endParaRPr lang="ar-SA"/>
        </a:p>
      </dgm:t>
    </dgm:pt>
    <dgm:pt modelId="{2887B579-DC86-468E-8F75-20A7680AA14D}" type="parTrans" cxnId="{FFEF1B7B-9B37-400B-8BEF-C58D528C70F4}">
      <dgm:prSet/>
      <dgm:spPr/>
      <dgm:t>
        <a:bodyPr/>
        <a:lstStyle/>
        <a:p>
          <a:pPr rtl="1"/>
          <a:endParaRPr lang="ar-SA"/>
        </a:p>
      </dgm:t>
    </dgm:pt>
    <dgm:pt modelId="{15D749B3-AA37-46CB-AAE1-90FDD9AF550F}" type="pres">
      <dgm:prSet presAssocID="{47FCF64F-5E81-4712-9C53-606CDEF6E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C2AD0B9F-242A-4F8A-81B1-F945779A97B8}" type="pres">
      <dgm:prSet presAssocID="{4AE03074-0909-4FD3-8F68-AD8121F0D089}" presName="linNode" presStyleCnt="0"/>
      <dgm:spPr/>
    </dgm:pt>
    <dgm:pt modelId="{64576BBF-DA55-4843-9C03-3C3F8E4CCEBD}" type="pres">
      <dgm:prSet presAssocID="{4AE03074-0909-4FD3-8F68-AD8121F0D089}" presName="parentText" presStyleLbl="node1" presStyleIdx="0" presStyleCnt="1" custScaleX="12436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79E369AE-E9FB-4207-B3AA-F054856966DB}" type="pres">
      <dgm:prSet presAssocID="{4AE03074-0909-4FD3-8F68-AD8121F0D089}" presName="descendantText" presStyleLbl="alignAccFollowNode1" presStyleIdx="0" presStyleCnt="1" custScaleY="84184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F5E51E96-94AB-4BD9-B26C-D021A8E98A11}" srcId="{4AE03074-0909-4FD3-8F68-AD8121F0D089}" destId="{372B5199-E202-4E4C-AA1C-184C72D55544}" srcOrd="0" destOrd="0" parTransId="{07C8D3EC-9BAB-4B55-A29C-7C6A6F5DDFD0}" sibTransId="{FB5F1291-7563-49F3-9B25-2D0131274479}"/>
    <dgm:cxn modelId="{8FA9E59E-D070-4438-9C72-417F3E4A34DC}" type="presOf" srcId="{94AABCA3-9978-4C0C-B896-5F230CCE2545}" destId="{79E369AE-E9FB-4207-B3AA-F054856966DB}" srcOrd="0" destOrd="1" presId="urn:microsoft.com/office/officeart/2005/8/layout/vList5"/>
    <dgm:cxn modelId="{6633E900-64F0-4D8E-9514-24464B74AEF6}" type="presOf" srcId="{47FCF64F-5E81-4712-9C53-606CDEF6EA08}" destId="{15D749B3-AA37-46CB-AAE1-90FDD9AF550F}" srcOrd="0" destOrd="0" presId="urn:microsoft.com/office/officeart/2005/8/layout/vList5"/>
    <dgm:cxn modelId="{EBE5F923-497F-4EB1-8DEA-3C2FDC56DFC1}" srcId="{47FCF64F-5E81-4712-9C53-606CDEF6EA08}" destId="{4AE03074-0909-4FD3-8F68-AD8121F0D089}" srcOrd="0" destOrd="0" parTransId="{CB6D0AC5-CD08-4A01-8C38-2D0BAB994BF6}" sibTransId="{4CA50D73-9E43-4706-8C74-8DF3CC392A4C}"/>
    <dgm:cxn modelId="{FFEF1B7B-9B37-400B-8BEF-C58D528C70F4}" srcId="{4AE03074-0909-4FD3-8F68-AD8121F0D089}" destId="{94AABCA3-9978-4C0C-B896-5F230CCE2545}" srcOrd="1" destOrd="0" parTransId="{2887B579-DC86-468E-8F75-20A7680AA14D}" sibTransId="{533736E7-4EC7-43AD-8C32-BF2A8B4FD36C}"/>
    <dgm:cxn modelId="{010BC0B4-E938-4900-B42C-DEA1423FA07F}" type="presOf" srcId="{372B5199-E202-4E4C-AA1C-184C72D55544}" destId="{79E369AE-E9FB-4207-B3AA-F054856966DB}" srcOrd="0" destOrd="0" presId="urn:microsoft.com/office/officeart/2005/8/layout/vList5"/>
    <dgm:cxn modelId="{BF2FD526-F982-42A8-BA50-2D3FFCCC4E39}" type="presOf" srcId="{4AE03074-0909-4FD3-8F68-AD8121F0D089}" destId="{64576BBF-DA55-4843-9C03-3C3F8E4CCEBD}" srcOrd="0" destOrd="0" presId="urn:microsoft.com/office/officeart/2005/8/layout/vList5"/>
    <dgm:cxn modelId="{D22AFDB0-A07D-41F0-89DA-071BF3A5BA74}" type="presParOf" srcId="{15D749B3-AA37-46CB-AAE1-90FDD9AF550F}" destId="{C2AD0B9F-242A-4F8A-81B1-F945779A97B8}" srcOrd="0" destOrd="0" presId="urn:microsoft.com/office/officeart/2005/8/layout/vList5"/>
    <dgm:cxn modelId="{3BF509C2-F165-431E-BD64-CB109A2EC195}" type="presParOf" srcId="{C2AD0B9F-242A-4F8A-81B1-F945779A97B8}" destId="{64576BBF-DA55-4843-9C03-3C3F8E4CCEBD}" srcOrd="0" destOrd="0" presId="urn:microsoft.com/office/officeart/2005/8/layout/vList5"/>
    <dgm:cxn modelId="{724F8E95-0289-4092-8626-8AC7570B1295}" type="presParOf" srcId="{C2AD0B9F-242A-4F8A-81B1-F945779A97B8}" destId="{79E369AE-E9FB-4207-B3AA-F054856966D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7FCF64F-5E81-4712-9C53-606CDEF6EA0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AE03074-0909-4FD3-8F68-AD8121F0D089}">
      <dgm:prSet custT="1"/>
      <dgm:spPr>
        <a:solidFill>
          <a:schemeClr val="accent5">
            <a:lumMod val="50000"/>
          </a:schemeClr>
        </a:solidFill>
      </dgm:spPr>
      <dgm:t>
        <a:bodyPr/>
        <a:lstStyle/>
        <a:p>
          <a:pPr rtl="1">
            <a:lnSpc>
              <a:spcPct val="200000"/>
            </a:lnSpc>
          </a:pPr>
          <a:r>
            <a:rPr lang="ar-SA" sz="2800" b="1" dirty="0"/>
            <a:t>خادمة للأهداف الإستراتيجية</a:t>
          </a:r>
        </a:p>
      </dgm:t>
    </dgm:pt>
    <dgm:pt modelId="{CB6D0AC5-CD08-4A01-8C38-2D0BAB994BF6}" type="par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4CA50D73-9E43-4706-8C74-8DF3CC392A4C}" type="sib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372B5199-E202-4E4C-AA1C-184C72D55544}">
      <dgm:prSet/>
      <dgm:spPr/>
      <dgm:t>
        <a:bodyPr/>
        <a:lstStyle/>
        <a:p>
          <a:pPr rtl="1"/>
          <a:endParaRPr lang="ar-SA" b="1" dirty="0">
            <a:solidFill>
              <a:srgbClr val="990000"/>
            </a:solidFill>
          </a:endParaRPr>
        </a:p>
      </dgm:t>
    </dgm:pt>
    <dgm:pt modelId="{07C8D3EC-9BAB-4B55-A29C-7C6A6F5DDFD0}" type="par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FB5F1291-7563-49F3-9B25-2D0131274479}" type="sib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94AABCA3-9978-4C0C-B896-5F230CCE2545}">
      <dgm:prSet/>
      <dgm:spPr/>
      <dgm:t>
        <a:bodyPr/>
        <a:lstStyle/>
        <a:p>
          <a:pPr rtl="1"/>
          <a:r>
            <a:rPr lang="ar-SA" b="1" dirty="0">
              <a:solidFill>
                <a:srgbClr val="800000"/>
              </a:solidFill>
              <a:latin typeface="Arial" pitchFamily="34" charset="0"/>
            </a:rPr>
            <a:t>إن العالم يفسح الطريق للمرء الذي يعرف إلى أين هو ذاهب </a:t>
          </a:r>
          <a:r>
            <a:rPr lang="ar-SA" b="1" dirty="0">
              <a:solidFill>
                <a:srgbClr val="990000"/>
              </a:solidFill>
              <a:latin typeface="+mn-lt"/>
            </a:rPr>
            <a:t>!!!</a:t>
          </a:r>
          <a:endParaRPr lang="ar-SA" b="1" dirty="0">
            <a:solidFill>
              <a:schemeClr val="accent2"/>
            </a:solidFill>
            <a:latin typeface="Arial" pitchFamily="34" charset="0"/>
          </a:endParaRPr>
        </a:p>
      </dgm:t>
    </dgm:pt>
    <dgm:pt modelId="{2887B579-DC86-468E-8F75-20A7680AA14D}" type="parTrans" cxnId="{FFEF1B7B-9B37-400B-8BEF-C58D528C70F4}">
      <dgm:prSet/>
      <dgm:spPr/>
      <dgm:t>
        <a:bodyPr/>
        <a:lstStyle/>
        <a:p>
          <a:pPr rtl="1"/>
          <a:endParaRPr lang="ar-SA"/>
        </a:p>
      </dgm:t>
    </dgm:pt>
    <dgm:pt modelId="{533736E7-4EC7-43AD-8C32-BF2A8B4FD36C}" type="sibTrans" cxnId="{FFEF1B7B-9B37-400B-8BEF-C58D528C70F4}">
      <dgm:prSet/>
      <dgm:spPr/>
      <dgm:t>
        <a:bodyPr/>
        <a:lstStyle/>
        <a:p>
          <a:pPr rtl="1"/>
          <a:endParaRPr lang="ar-SA"/>
        </a:p>
      </dgm:t>
    </dgm:pt>
    <dgm:pt modelId="{15D749B3-AA37-46CB-AAE1-90FDD9AF550F}" type="pres">
      <dgm:prSet presAssocID="{47FCF64F-5E81-4712-9C53-606CDEF6E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C2AD0B9F-242A-4F8A-81B1-F945779A97B8}" type="pres">
      <dgm:prSet presAssocID="{4AE03074-0909-4FD3-8F68-AD8121F0D089}" presName="linNode" presStyleCnt="0"/>
      <dgm:spPr/>
    </dgm:pt>
    <dgm:pt modelId="{64576BBF-DA55-4843-9C03-3C3F8E4CCEBD}" type="pres">
      <dgm:prSet presAssocID="{4AE03074-0909-4FD3-8F68-AD8121F0D089}" presName="parentText" presStyleLbl="node1" presStyleIdx="0" presStyleCnt="1" custScaleX="124366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79E369AE-E9FB-4207-B3AA-F054856966DB}" type="pres">
      <dgm:prSet presAssocID="{4AE03074-0909-4FD3-8F68-AD8121F0D089}" presName="descendantText" presStyleLbl="alignAccFollowNode1" presStyleIdx="0" presStyleCnt="1" custScaleY="84184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F5E51E96-94AB-4BD9-B26C-D021A8E98A11}" srcId="{4AE03074-0909-4FD3-8F68-AD8121F0D089}" destId="{372B5199-E202-4E4C-AA1C-184C72D55544}" srcOrd="0" destOrd="0" parTransId="{07C8D3EC-9BAB-4B55-A29C-7C6A6F5DDFD0}" sibTransId="{FB5F1291-7563-49F3-9B25-2D0131274479}"/>
    <dgm:cxn modelId="{7443159C-2A3C-49E0-933A-B68C916FF417}" type="presOf" srcId="{4AE03074-0909-4FD3-8F68-AD8121F0D089}" destId="{64576BBF-DA55-4843-9C03-3C3F8E4CCEBD}" srcOrd="0" destOrd="0" presId="urn:microsoft.com/office/officeart/2005/8/layout/vList5"/>
    <dgm:cxn modelId="{DD3C3FB2-1FD5-4157-B128-C7DEC5360A67}" type="presOf" srcId="{372B5199-E202-4E4C-AA1C-184C72D55544}" destId="{79E369AE-E9FB-4207-B3AA-F054856966DB}" srcOrd="0" destOrd="0" presId="urn:microsoft.com/office/officeart/2005/8/layout/vList5"/>
    <dgm:cxn modelId="{2F172CD0-DFAF-44F3-92CD-2DFD98B0F269}" type="presOf" srcId="{47FCF64F-5E81-4712-9C53-606CDEF6EA08}" destId="{15D749B3-AA37-46CB-AAE1-90FDD9AF550F}" srcOrd="0" destOrd="0" presId="urn:microsoft.com/office/officeart/2005/8/layout/vList5"/>
    <dgm:cxn modelId="{EBE5F923-497F-4EB1-8DEA-3C2FDC56DFC1}" srcId="{47FCF64F-5E81-4712-9C53-606CDEF6EA08}" destId="{4AE03074-0909-4FD3-8F68-AD8121F0D089}" srcOrd="0" destOrd="0" parTransId="{CB6D0AC5-CD08-4A01-8C38-2D0BAB994BF6}" sibTransId="{4CA50D73-9E43-4706-8C74-8DF3CC392A4C}"/>
    <dgm:cxn modelId="{516E114A-8D1B-49C7-BBE2-F319F2DA2F26}" type="presOf" srcId="{94AABCA3-9978-4C0C-B896-5F230CCE2545}" destId="{79E369AE-E9FB-4207-B3AA-F054856966DB}" srcOrd="0" destOrd="1" presId="urn:microsoft.com/office/officeart/2005/8/layout/vList5"/>
    <dgm:cxn modelId="{FFEF1B7B-9B37-400B-8BEF-C58D528C70F4}" srcId="{4AE03074-0909-4FD3-8F68-AD8121F0D089}" destId="{94AABCA3-9978-4C0C-B896-5F230CCE2545}" srcOrd="1" destOrd="0" parTransId="{2887B579-DC86-468E-8F75-20A7680AA14D}" sibTransId="{533736E7-4EC7-43AD-8C32-BF2A8B4FD36C}"/>
    <dgm:cxn modelId="{578FD8AC-9B63-4AA9-A5E2-DCF08231C80D}" type="presParOf" srcId="{15D749B3-AA37-46CB-AAE1-90FDD9AF550F}" destId="{C2AD0B9F-242A-4F8A-81B1-F945779A97B8}" srcOrd="0" destOrd="0" presId="urn:microsoft.com/office/officeart/2005/8/layout/vList5"/>
    <dgm:cxn modelId="{6F0F78C8-44A6-40A3-97CE-5FB9E790D2C5}" type="presParOf" srcId="{C2AD0B9F-242A-4F8A-81B1-F945779A97B8}" destId="{64576BBF-DA55-4843-9C03-3C3F8E4CCEBD}" srcOrd="0" destOrd="0" presId="urn:microsoft.com/office/officeart/2005/8/layout/vList5"/>
    <dgm:cxn modelId="{73BDF8D0-57B4-41C1-A97B-238BF92E5A0B}" type="presParOf" srcId="{C2AD0B9F-242A-4F8A-81B1-F945779A97B8}" destId="{79E369AE-E9FB-4207-B3AA-F054856966D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7FCF64F-5E81-4712-9C53-606CDEF6EA0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AE03074-0909-4FD3-8F68-AD8121F0D089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pPr rtl="1"/>
          <a:r>
            <a:rPr lang="ar-SA" b="1" dirty="0"/>
            <a:t>أهداف جزئية </a:t>
          </a:r>
          <a:endParaRPr lang="ar-SA" dirty="0"/>
        </a:p>
      </dgm:t>
    </dgm:pt>
    <dgm:pt modelId="{CB6D0AC5-CD08-4A01-8C38-2D0BAB994BF6}" type="par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4CA50D73-9E43-4706-8C74-8DF3CC392A4C}" type="sib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372B5199-E202-4E4C-AA1C-184C72D55544}">
      <dgm:prSet custT="1"/>
      <dgm:spPr/>
      <dgm:t>
        <a:bodyPr/>
        <a:lstStyle/>
        <a:p>
          <a:pPr algn="r" rtl="1"/>
          <a:r>
            <a:rPr lang="ar-SA" sz="3600" b="1" dirty="0">
              <a:solidFill>
                <a:srgbClr val="990000"/>
              </a:solidFill>
              <a:latin typeface="+mn-lt"/>
            </a:rPr>
            <a:t>إذا لم تحدد أي شيء ستحقق فإنك ستحقق أي شيء !</a:t>
          </a:r>
        </a:p>
      </dgm:t>
    </dgm:pt>
    <dgm:pt modelId="{07C8D3EC-9BAB-4B55-A29C-7C6A6F5DDFD0}" type="par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FB5F1291-7563-49F3-9B25-2D0131274479}" type="sib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15D749B3-AA37-46CB-AAE1-90FDD9AF550F}" type="pres">
      <dgm:prSet presAssocID="{47FCF64F-5E81-4712-9C53-606CDEF6E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C2AD0B9F-242A-4F8A-81B1-F945779A97B8}" type="pres">
      <dgm:prSet presAssocID="{4AE03074-0909-4FD3-8F68-AD8121F0D089}" presName="linNode" presStyleCnt="0"/>
      <dgm:spPr/>
    </dgm:pt>
    <dgm:pt modelId="{64576BBF-DA55-4843-9C03-3C3F8E4CCEBD}" type="pres">
      <dgm:prSet presAssocID="{4AE03074-0909-4FD3-8F68-AD8121F0D08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79E369AE-E9FB-4207-B3AA-F054856966DB}" type="pres">
      <dgm:prSet presAssocID="{4AE03074-0909-4FD3-8F68-AD8121F0D089}" presName="descendantText" presStyleLbl="alignAccFollowNode1" presStyleIdx="0" presStyleCnt="1" custScaleY="68463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F5E51E96-94AB-4BD9-B26C-D021A8E98A11}" srcId="{4AE03074-0909-4FD3-8F68-AD8121F0D089}" destId="{372B5199-E202-4E4C-AA1C-184C72D55544}" srcOrd="0" destOrd="0" parTransId="{07C8D3EC-9BAB-4B55-A29C-7C6A6F5DDFD0}" sibTransId="{FB5F1291-7563-49F3-9B25-2D0131274479}"/>
    <dgm:cxn modelId="{EBE5F923-497F-4EB1-8DEA-3C2FDC56DFC1}" srcId="{47FCF64F-5E81-4712-9C53-606CDEF6EA08}" destId="{4AE03074-0909-4FD3-8F68-AD8121F0D089}" srcOrd="0" destOrd="0" parTransId="{CB6D0AC5-CD08-4A01-8C38-2D0BAB994BF6}" sibTransId="{4CA50D73-9E43-4706-8C74-8DF3CC392A4C}"/>
    <dgm:cxn modelId="{AC74EB6C-4FFC-4550-BC9C-99774FDA9537}" type="presOf" srcId="{47FCF64F-5E81-4712-9C53-606CDEF6EA08}" destId="{15D749B3-AA37-46CB-AAE1-90FDD9AF550F}" srcOrd="0" destOrd="0" presId="urn:microsoft.com/office/officeart/2005/8/layout/vList5"/>
    <dgm:cxn modelId="{A4FAD200-F7B2-4641-8DA4-064F72F4D9D2}" type="presOf" srcId="{4AE03074-0909-4FD3-8F68-AD8121F0D089}" destId="{64576BBF-DA55-4843-9C03-3C3F8E4CCEBD}" srcOrd="0" destOrd="0" presId="urn:microsoft.com/office/officeart/2005/8/layout/vList5"/>
    <dgm:cxn modelId="{88493A0A-5499-4488-96E3-58342F945473}" type="presOf" srcId="{372B5199-E202-4E4C-AA1C-184C72D55544}" destId="{79E369AE-E9FB-4207-B3AA-F054856966DB}" srcOrd="0" destOrd="0" presId="urn:microsoft.com/office/officeart/2005/8/layout/vList5"/>
    <dgm:cxn modelId="{E31F3A32-AB11-4D12-B47B-B16217F070A3}" type="presParOf" srcId="{15D749B3-AA37-46CB-AAE1-90FDD9AF550F}" destId="{C2AD0B9F-242A-4F8A-81B1-F945779A97B8}" srcOrd="0" destOrd="0" presId="urn:microsoft.com/office/officeart/2005/8/layout/vList5"/>
    <dgm:cxn modelId="{A383F0E4-8181-424A-8AFA-680EA051AAFA}" type="presParOf" srcId="{C2AD0B9F-242A-4F8A-81B1-F945779A97B8}" destId="{64576BBF-DA55-4843-9C03-3C3F8E4CCEBD}" srcOrd="0" destOrd="0" presId="urn:microsoft.com/office/officeart/2005/8/layout/vList5"/>
    <dgm:cxn modelId="{76485DED-E44F-484F-AE77-471DF7B0E0D9}" type="presParOf" srcId="{C2AD0B9F-242A-4F8A-81B1-F945779A97B8}" destId="{79E369AE-E9FB-4207-B3AA-F054856966D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FCF64F-5E81-4712-9C53-606CDEF6EA08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ar-SA"/>
        </a:p>
      </dgm:t>
    </dgm:pt>
    <dgm:pt modelId="{4AE03074-0909-4FD3-8F68-AD8121F0D089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pPr algn="ctr" rtl="1"/>
          <a:r>
            <a:rPr lang="ar-SA" b="1" dirty="0"/>
            <a:t>تعكس مستوى عالياً من الطموح</a:t>
          </a:r>
          <a:endParaRPr lang="ar-SA" dirty="0"/>
        </a:p>
      </dgm:t>
    </dgm:pt>
    <dgm:pt modelId="{CB6D0AC5-CD08-4A01-8C38-2D0BAB994BF6}" type="par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4CA50D73-9E43-4706-8C74-8DF3CC392A4C}" type="sibTrans" cxnId="{EBE5F923-497F-4EB1-8DEA-3C2FDC56DFC1}">
      <dgm:prSet/>
      <dgm:spPr/>
      <dgm:t>
        <a:bodyPr/>
        <a:lstStyle/>
        <a:p>
          <a:pPr rtl="1"/>
          <a:endParaRPr lang="ar-SA"/>
        </a:p>
      </dgm:t>
    </dgm:pt>
    <dgm:pt modelId="{372B5199-E202-4E4C-AA1C-184C72D55544}">
      <dgm:prSet custT="1"/>
      <dgm:spPr/>
      <dgm:t>
        <a:bodyPr/>
        <a:lstStyle/>
        <a:p>
          <a:pPr algn="ctr" rtl="1"/>
          <a:r>
            <a:rPr lang="ar-SA" sz="3200" b="1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rPr>
            <a:t>أن الأهداف الطموحة تبدو للآخرين قبل تحققها ضرباً من الخيال </a:t>
          </a:r>
          <a:r>
            <a:rPr lang="ar-SA" sz="3200" b="1" dirty="0">
              <a:solidFill>
                <a:srgbClr val="990000"/>
              </a:solidFill>
              <a:latin typeface="+mn-lt"/>
            </a:rPr>
            <a:t>!</a:t>
          </a:r>
        </a:p>
      </dgm:t>
    </dgm:pt>
    <dgm:pt modelId="{07C8D3EC-9BAB-4B55-A29C-7C6A6F5DDFD0}" type="par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FB5F1291-7563-49F3-9B25-2D0131274479}" type="sibTrans" cxnId="{F5E51E96-94AB-4BD9-B26C-D021A8E98A11}">
      <dgm:prSet/>
      <dgm:spPr/>
      <dgm:t>
        <a:bodyPr/>
        <a:lstStyle/>
        <a:p>
          <a:pPr rtl="1"/>
          <a:endParaRPr lang="ar-SA"/>
        </a:p>
      </dgm:t>
    </dgm:pt>
    <dgm:pt modelId="{15D749B3-AA37-46CB-AAE1-90FDD9AF550F}" type="pres">
      <dgm:prSet presAssocID="{47FCF64F-5E81-4712-9C53-606CDEF6EA0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ar-EG"/>
        </a:p>
      </dgm:t>
    </dgm:pt>
    <dgm:pt modelId="{C2AD0B9F-242A-4F8A-81B1-F945779A97B8}" type="pres">
      <dgm:prSet presAssocID="{4AE03074-0909-4FD3-8F68-AD8121F0D089}" presName="linNode" presStyleCnt="0"/>
      <dgm:spPr/>
    </dgm:pt>
    <dgm:pt modelId="{64576BBF-DA55-4843-9C03-3C3F8E4CCEBD}" type="pres">
      <dgm:prSet presAssocID="{4AE03074-0909-4FD3-8F68-AD8121F0D089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  <dgm:pt modelId="{79E369AE-E9FB-4207-B3AA-F054856966DB}" type="pres">
      <dgm:prSet presAssocID="{4AE03074-0909-4FD3-8F68-AD8121F0D089}" presName="descendantText" presStyleLbl="alignAccFollowNode1" presStyleIdx="0" presStyleCnt="1" custScaleY="84184">
        <dgm:presLayoutVars>
          <dgm:bulletEnabled val="1"/>
        </dgm:presLayoutVars>
      </dgm:prSet>
      <dgm:spPr/>
      <dgm:t>
        <a:bodyPr/>
        <a:lstStyle/>
        <a:p>
          <a:pPr rtl="1"/>
          <a:endParaRPr lang="ar-EG"/>
        </a:p>
      </dgm:t>
    </dgm:pt>
  </dgm:ptLst>
  <dgm:cxnLst>
    <dgm:cxn modelId="{F5E51E96-94AB-4BD9-B26C-D021A8E98A11}" srcId="{4AE03074-0909-4FD3-8F68-AD8121F0D089}" destId="{372B5199-E202-4E4C-AA1C-184C72D55544}" srcOrd="0" destOrd="0" parTransId="{07C8D3EC-9BAB-4B55-A29C-7C6A6F5DDFD0}" sibTransId="{FB5F1291-7563-49F3-9B25-2D0131274479}"/>
    <dgm:cxn modelId="{EBE5F923-497F-4EB1-8DEA-3C2FDC56DFC1}" srcId="{47FCF64F-5E81-4712-9C53-606CDEF6EA08}" destId="{4AE03074-0909-4FD3-8F68-AD8121F0D089}" srcOrd="0" destOrd="0" parTransId="{CB6D0AC5-CD08-4A01-8C38-2D0BAB994BF6}" sibTransId="{4CA50D73-9E43-4706-8C74-8DF3CC392A4C}"/>
    <dgm:cxn modelId="{78467BE0-7BB3-473F-870B-D84365F06D4A}" type="presOf" srcId="{47FCF64F-5E81-4712-9C53-606CDEF6EA08}" destId="{15D749B3-AA37-46CB-AAE1-90FDD9AF550F}" srcOrd="0" destOrd="0" presId="urn:microsoft.com/office/officeart/2005/8/layout/vList5"/>
    <dgm:cxn modelId="{9001BA8F-FF9C-4D0A-81BB-FB6F86144473}" type="presOf" srcId="{4AE03074-0909-4FD3-8F68-AD8121F0D089}" destId="{64576BBF-DA55-4843-9C03-3C3F8E4CCEBD}" srcOrd="0" destOrd="0" presId="urn:microsoft.com/office/officeart/2005/8/layout/vList5"/>
    <dgm:cxn modelId="{D142CBCA-9F93-48A7-9EEF-EEE0452D0F05}" type="presOf" srcId="{372B5199-E202-4E4C-AA1C-184C72D55544}" destId="{79E369AE-E9FB-4207-B3AA-F054856966DB}" srcOrd="0" destOrd="0" presId="urn:microsoft.com/office/officeart/2005/8/layout/vList5"/>
    <dgm:cxn modelId="{3CAFE263-1E79-465E-98EE-47DB5E3FBB2C}" type="presParOf" srcId="{15D749B3-AA37-46CB-AAE1-90FDD9AF550F}" destId="{C2AD0B9F-242A-4F8A-81B1-F945779A97B8}" srcOrd="0" destOrd="0" presId="urn:microsoft.com/office/officeart/2005/8/layout/vList5"/>
    <dgm:cxn modelId="{5B1905DB-C0DE-432B-9E48-B4AE6FC68157}" type="presParOf" srcId="{C2AD0B9F-242A-4F8A-81B1-F945779A97B8}" destId="{64576BBF-DA55-4843-9C03-3C3F8E4CCEBD}" srcOrd="0" destOrd="0" presId="urn:microsoft.com/office/officeart/2005/8/layout/vList5"/>
    <dgm:cxn modelId="{16E902CD-5F3E-4040-9A17-05DD38FFB114}" type="presParOf" srcId="{C2AD0B9F-242A-4F8A-81B1-F945779A97B8}" destId="{79E369AE-E9FB-4207-B3AA-F054856966DB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ACA592-EB8B-4DB5-A326-64A7EB0F1EEF}">
      <dsp:nvSpPr>
        <dsp:cNvPr id="0" name=""/>
        <dsp:cNvSpPr/>
      </dsp:nvSpPr>
      <dsp:spPr>
        <a:xfrm>
          <a:off x="4364903" y="732653"/>
          <a:ext cx="219421" cy="2750082"/>
        </a:xfrm>
        <a:custGeom>
          <a:avLst/>
          <a:gdLst/>
          <a:ahLst/>
          <a:cxnLst/>
          <a:rect l="0" t="0" r="0" b="0"/>
          <a:pathLst>
            <a:path>
              <a:moveTo>
                <a:pt x="219421" y="0"/>
              </a:moveTo>
              <a:lnTo>
                <a:pt x="219421" y="2750082"/>
              </a:lnTo>
              <a:lnTo>
                <a:pt x="0" y="275008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4394E3-17B9-44B0-A8C9-C99B22AB6FD2}">
      <dsp:nvSpPr>
        <dsp:cNvPr id="0" name=""/>
        <dsp:cNvSpPr/>
      </dsp:nvSpPr>
      <dsp:spPr>
        <a:xfrm>
          <a:off x="4364903" y="732653"/>
          <a:ext cx="219421" cy="1711487"/>
        </a:xfrm>
        <a:custGeom>
          <a:avLst/>
          <a:gdLst/>
          <a:ahLst/>
          <a:cxnLst/>
          <a:rect l="0" t="0" r="0" b="0"/>
          <a:pathLst>
            <a:path>
              <a:moveTo>
                <a:pt x="219421" y="0"/>
              </a:moveTo>
              <a:lnTo>
                <a:pt x="219421" y="1711487"/>
              </a:lnTo>
              <a:lnTo>
                <a:pt x="0" y="1711487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8052E3-0712-4DA1-9F6C-33EB02C1A60E}">
      <dsp:nvSpPr>
        <dsp:cNvPr id="0" name=""/>
        <dsp:cNvSpPr/>
      </dsp:nvSpPr>
      <dsp:spPr>
        <a:xfrm>
          <a:off x="4364903" y="732653"/>
          <a:ext cx="219421" cy="672892"/>
        </a:xfrm>
        <a:custGeom>
          <a:avLst/>
          <a:gdLst/>
          <a:ahLst/>
          <a:cxnLst/>
          <a:rect l="0" t="0" r="0" b="0"/>
          <a:pathLst>
            <a:path>
              <a:moveTo>
                <a:pt x="219421" y="0"/>
              </a:moveTo>
              <a:lnTo>
                <a:pt x="219421" y="672892"/>
              </a:lnTo>
              <a:lnTo>
                <a:pt x="0" y="672892"/>
              </a:lnTo>
            </a:path>
          </a:pathLst>
        </a:custGeom>
        <a:noFill/>
        <a:ln w="11429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4EA19A-0529-4462-B64E-898CB071842C}">
      <dsp:nvSpPr>
        <dsp:cNvPr id="0" name=""/>
        <dsp:cNvSpPr/>
      </dsp:nvSpPr>
      <dsp:spPr>
        <a:xfrm>
          <a:off x="3267796" y="1248"/>
          <a:ext cx="1462809" cy="7314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300" b="1" i="0" u="none" strike="noStrike" kern="1200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مستويات الإدارة</a:t>
          </a:r>
          <a:endParaRPr kumimoji="0" lang="en-US" sz="2300" b="1" i="0" u="none" strike="noStrike" kern="1200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sp:txBody>
      <dsp:txXfrm>
        <a:off x="3267796" y="1248"/>
        <a:ext cx="1462809" cy="731404"/>
      </dsp:txXfrm>
    </dsp:sp>
    <dsp:sp modelId="{DB5103F9-4083-462A-BDD5-3990018D1586}">
      <dsp:nvSpPr>
        <dsp:cNvPr id="0" name=""/>
        <dsp:cNvSpPr/>
      </dsp:nvSpPr>
      <dsp:spPr>
        <a:xfrm>
          <a:off x="2902093" y="1039843"/>
          <a:ext cx="1462809" cy="7314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300" b="0" i="0" u="none" strike="noStrike" kern="1200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العليا</a:t>
          </a:r>
          <a:endParaRPr kumimoji="0" lang="en-US" sz="2300" b="0" i="0" u="none" strike="noStrike" kern="1200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sp:txBody>
      <dsp:txXfrm>
        <a:off x="2902093" y="1039843"/>
        <a:ext cx="1462809" cy="731404"/>
      </dsp:txXfrm>
    </dsp:sp>
    <dsp:sp modelId="{3A3F188E-5894-4011-8501-F0EDC75487E1}">
      <dsp:nvSpPr>
        <dsp:cNvPr id="0" name=""/>
        <dsp:cNvSpPr/>
      </dsp:nvSpPr>
      <dsp:spPr>
        <a:xfrm>
          <a:off x="2902093" y="2078439"/>
          <a:ext cx="1462809" cy="7314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300" b="0" i="0" u="none" strike="noStrike" kern="1200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الوسطى</a:t>
          </a:r>
          <a:endParaRPr kumimoji="0" lang="en-US" sz="2300" b="0" i="0" u="none" strike="noStrike" kern="1200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sp:txBody>
      <dsp:txXfrm>
        <a:off x="2902093" y="2078439"/>
        <a:ext cx="1462809" cy="731404"/>
      </dsp:txXfrm>
    </dsp:sp>
    <dsp:sp modelId="{E0935589-7968-41D8-BAE4-1061B0D0175F}">
      <dsp:nvSpPr>
        <dsp:cNvPr id="0" name=""/>
        <dsp:cNvSpPr/>
      </dsp:nvSpPr>
      <dsp:spPr>
        <a:xfrm>
          <a:off x="2902093" y="3117034"/>
          <a:ext cx="1462809" cy="73140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marR="0" lvl="0" indent="0" algn="ctr" defTabSz="914400" rtl="1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ar-SA" sz="2300" b="0" i="0" u="none" strike="noStrike" kern="1200" cap="none" normalizeH="0" baseline="0" dirty="0">
              <a:ln/>
              <a:effectLst/>
              <a:latin typeface="Tahoma" pitchFamily="34" charset="0"/>
              <a:cs typeface="Arial" pitchFamily="34" charset="0"/>
            </a:rPr>
            <a:t>الإدارة الإشرافية</a:t>
          </a:r>
          <a:endParaRPr kumimoji="0" lang="en-US" sz="2300" b="0" i="0" u="none" strike="noStrike" kern="1200" cap="none" normalizeH="0" baseline="0" dirty="0">
            <a:ln/>
            <a:effectLst/>
            <a:latin typeface="Tahoma" pitchFamily="34" charset="0"/>
            <a:cs typeface="Arial" pitchFamily="34" charset="0"/>
          </a:endParaRPr>
        </a:p>
      </dsp:txBody>
      <dsp:txXfrm>
        <a:off x="2902093" y="3117034"/>
        <a:ext cx="1462809" cy="73140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69AE-E9FB-4207-B3AA-F054856966DB}">
      <dsp:nvSpPr>
        <dsp:cNvPr id="0" name=""/>
        <dsp:cNvSpPr/>
      </dsp:nvSpPr>
      <dsp:spPr>
        <a:xfrm rot="5400000">
          <a:off x="2350304" y="279724"/>
          <a:ext cx="2357463" cy="294101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SA" sz="2900" b="1" kern="1200" dirty="0">
            <a:solidFill>
              <a:srgbClr val="990000"/>
            </a:solidFill>
          </a:endParaRPr>
        </a:p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900" b="1" kern="1200" dirty="0">
              <a:solidFill>
                <a:srgbClr val="800000"/>
              </a:solidFill>
              <a:latin typeface="Arial" pitchFamily="34" charset="0"/>
            </a:rPr>
            <a:t>إن العالم يفسح الطريق للمرء الذي يعرف إلى أين هو ذاهب </a:t>
          </a:r>
          <a:r>
            <a:rPr lang="ar-SA" sz="2900" b="1" kern="1200" dirty="0">
              <a:solidFill>
                <a:srgbClr val="990000"/>
              </a:solidFill>
              <a:latin typeface="+mn-lt"/>
            </a:rPr>
            <a:t>!!!</a:t>
          </a:r>
          <a:endParaRPr lang="ar-SA" sz="2900" b="1" kern="1200" dirty="0">
            <a:solidFill>
              <a:schemeClr val="accent2"/>
            </a:solidFill>
            <a:latin typeface="Arial" pitchFamily="34" charset="0"/>
          </a:endParaRPr>
        </a:p>
      </dsp:txBody>
      <dsp:txXfrm rot="-5400000">
        <a:off x="2058529" y="686581"/>
        <a:ext cx="2825931" cy="2127299"/>
      </dsp:txXfrm>
    </dsp:sp>
    <dsp:sp modelId="{64576BBF-DA55-4843-9C03-3C3F8E4CCEBD}">
      <dsp:nvSpPr>
        <dsp:cNvPr id="0" name=""/>
        <dsp:cNvSpPr/>
      </dsp:nvSpPr>
      <dsp:spPr>
        <a:xfrm>
          <a:off x="1117" y="0"/>
          <a:ext cx="2057411" cy="3500462"/>
        </a:xfrm>
        <a:prstGeom prst="roundRect">
          <a:avLst/>
        </a:prstGeom>
        <a:solidFill>
          <a:schemeClr val="accent5">
            <a:lumMod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 rtl="1">
            <a:lnSpc>
              <a:spcPct val="200000"/>
            </a:lnSpc>
            <a:spcBef>
              <a:spcPct val="0"/>
            </a:spcBef>
            <a:spcAft>
              <a:spcPct val="35000"/>
            </a:spcAft>
          </a:pPr>
          <a:r>
            <a:rPr lang="ar-SA" sz="3600" b="1" kern="1200" dirty="0">
              <a:solidFill>
                <a:schemeClr val="bg1"/>
              </a:solidFill>
            </a:rPr>
            <a:t>معايير لصياغة الأهداف</a:t>
          </a:r>
        </a:p>
      </dsp:txBody>
      <dsp:txXfrm>
        <a:off x="101552" y="100435"/>
        <a:ext cx="1856541" cy="329959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69AE-E9FB-4207-B3AA-F054856966DB}">
      <dsp:nvSpPr>
        <dsp:cNvPr id="0" name=""/>
        <dsp:cNvSpPr/>
      </dsp:nvSpPr>
      <dsp:spPr>
        <a:xfrm rot="5400000">
          <a:off x="2350304" y="279724"/>
          <a:ext cx="2357463" cy="294101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ar-SA" sz="2900" b="1" kern="1200" dirty="0">
            <a:solidFill>
              <a:srgbClr val="990000"/>
            </a:solidFill>
          </a:endParaRPr>
        </a:p>
        <a:p>
          <a:pPr marL="285750" lvl="1" indent="-285750" algn="r" defTabSz="128905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2900" b="1" kern="1200" dirty="0">
              <a:solidFill>
                <a:srgbClr val="800000"/>
              </a:solidFill>
              <a:latin typeface="Arial" pitchFamily="34" charset="0"/>
            </a:rPr>
            <a:t>إن العالم يفسح الطريق للمرء الذي يعرف إلى أين هو ذاهب </a:t>
          </a:r>
          <a:r>
            <a:rPr lang="ar-SA" sz="2900" b="1" kern="1200" dirty="0">
              <a:solidFill>
                <a:srgbClr val="990000"/>
              </a:solidFill>
              <a:latin typeface="+mn-lt"/>
            </a:rPr>
            <a:t>!!!</a:t>
          </a:r>
          <a:endParaRPr lang="ar-SA" sz="2900" b="1" kern="1200" dirty="0">
            <a:solidFill>
              <a:schemeClr val="accent2"/>
            </a:solidFill>
            <a:latin typeface="Arial" pitchFamily="34" charset="0"/>
          </a:endParaRPr>
        </a:p>
      </dsp:txBody>
      <dsp:txXfrm rot="-5400000">
        <a:off x="2058529" y="686581"/>
        <a:ext cx="2825931" cy="2127299"/>
      </dsp:txXfrm>
    </dsp:sp>
    <dsp:sp modelId="{64576BBF-DA55-4843-9C03-3C3F8E4CCEBD}">
      <dsp:nvSpPr>
        <dsp:cNvPr id="0" name=""/>
        <dsp:cNvSpPr/>
      </dsp:nvSpPr>
      <dsp:spPr>
        <a:xfrm>
          <a:off x="1117" y="0"/>
          <a:ext cx="2057411" cy="3500462"/>
        </a:xfrm>
        <a:prstGeom prst="roundRect">
          <a:avLst/>
        </a:prstGeom>
        <a:solidFill>
          <a:schemeClr val="accent5">
            <a:lumMod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 rtl="1">
            <a:lnSpc>
              <a:spcPct val="200000"/>
            </a:lnSpc>
            <a:spcBef>
              <a:spcPct val="0"/>
            </a:spcBef>
            <a:spcAft>
              <a:spcPct val="35000"/>
            </a:spcAft>
          </a:pPr>
          <a:r>
            <a:rPr lang="ar-SA" sz="2800" b="1" kern="1200" dirty="0"/>
            <a:t>خادمة للأهداف الإستراتيجية</a:t>
          </a:r>
        </a:p>
      </dsp:txBody>
      <dsp:txXfrm>
        <a:off x="101552" y="100435"/>
        <a:ext cx="1856541" cy="329959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69AE-E9FB-4207-B3AA-F054856966DB}">
      <dsp:nvSpPr>
        <dsp:cNvPr id="0" name=""/>
        <dsp:cNvSpPr/>
      </dsp:nvSpPr>
      <dsp:spPr>
        <a:xfrm rot="5400000">
          <a:off x="2267443" y="338616"/>
          <a:ext cx="2071699" cy="31089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r" defTabSz="16002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600" b="1" kern="1200" dirty="0">
              <a:solidFill>
                <a:srgbClr val="990000"/>
              </a:solidFill>
              <a:latin typeface="+mn-lt"/>
            </a:rPr>
            <a:t>إذا لم تحدد أي شيء ستحقق فإنك ستحقق أي شيء !</a:t>
          </a:r>
        </a:p>
      </dsp:txBody>
      <dsp:txXfrm rot="-5400000">
        <a:off x="1748802" y="958389"/>
        <a:ext cx="3007849" cy="1869435"/>
      </dsp:txXfrm>
    </dsp:sp>
    <dsp:sp modelId="{64576BBF-DA55-4843-9C03-3C3F8E4CCEBD}">
      <dsp:nvSpPr>
        <dsp:cNvPr id="0" name=""/>
        <dsp:cNvSpPr/>
      </dsp:nvSpPr>
      <dsp:spPr>
        <a:xfrm>
          <a:off x="0" y="1848"/>
          <a:ext cx="1748802" cy="3782516"/>
        </a:xfrm>
        <a:prstGeom prst="roundRect">
          <a:avLst/>
        </a:prstGeom>
        <a:solidFill>
          <a:schemeClr val="accent5">
            <a:lumMod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89535" rIns="179070" bIns="89535" numCol="1" spcCol="1270" anchor="ctr" anchorCtr="0">
          <a:noAutofit/>
        </a:bodyPr>
        <a:lstStyle/>
        <a:p>
          <a:pPr lvl="0" algn="ctr" defTabSz="20891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700" b="1" kern="1200" dirty="0"/>
            <a:t>أهداف جزئية </a:t>
          </a:r>
          <a:endParaRPr lang="ar-SA" sz="4700" kern="1200" dirty="0"/>
        </a:p>
      </dsp:txBody>
      <dsp:txXfrm>
        <a:off x="85369" y="87217"/>
        <a:ext cx="1578064" cy="36117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E369AE-E9FB-4207-B3AA-F054856966DB}">
      <dsp:nvSpPr>
        <dsp:cNvPr id="0" name=""/>
        <dsp:cNvSpPr/>
      </dsp:nvSpPr>
      <dsp:spPr>
        <a:xfrm rot="5400000">
          <a:off x="2222868" y="150019"/>
          <a:ext cx="2355160" cy="320042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1429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ctr" defTabSz="14224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ar-SA" sz="3200" b="1" kern="1200" dirty="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rPr>
            <a:t>أن الأهداف الطموحة تبدو للآخرين قبل تحققها ضرباً من الخيال </a:t>
          </a:r>
          <a:r>
            <a:rPr lang="ar-SA" sz="3200" b="1" kern="1200" dirty="0">
              <a:solidFill>
                <a:srgbClr val="990000"/>
              </a:solidFill>
              <a:latin typeface="+mn-lt"/>
            </a:rPr>
            <a:t>!</a:t>
          </a:r>
        </a:p>
      </dsp:txBody>
      <dsp:txXfrm rot="-5400000">
        <a:off x="1800238" y="687619"/>
        <a:ext cx="3085453" cy="2125222"/>
      </dsp:txXfrm>
    </dsp:sp>
    <dsp:sp modelId="{64576BBF-DA55-4843-9C03-3C3F8E4CCEBD}">
      <dsp:nvSpPr>
        <dsp:cNvPr id="0" name=""/>
        <dsp:cNvSpPr/>
      </dsp:nvSpPr>
      <dsp:spPr>
        <a:xfrm>
          <a:off x="0" y="1709"/>
          <a:ext cx="1800237" cy="3497043"/>
        </a:xfrm>
        <a:prstGeom prst="roundRect">
          <a:avLst/>
        </a:prstGeom>
        <a:solidFill>
          <a:schemeClr val="accent5">
            <a:lumMod val="50000"/>
          </a:schemeClr>
        </a:solidFill>
        <a:ln w="11429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ysDash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80010" rIns="160020" bIns="80010" numCol="1" spcCol="1270" anchor="ctr" anchorCtr="0">
          <a:noAutofit/>
        </a:bodyPr>
        <a:lstStyle/>
        <a:p>
          <a:pPr lvl="0" algn="ctr" defTabSz="18669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ar-SA" sz="4200" b="1" kern="1200" dirty="0"/>
            <a:t>تعكس مستوى عالياً من الطموح</a:t>
          </a:r>
          <a:endParaRPr lang="ar-SA" sz="4200" kern="1200" dirty="0"/>
        </a:p>
      </dsp:txBody>
      <dsp:txXfrm>
        <a:off x="87880" y="89589"/>
        <a:ext cx="1624477" cy="33212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0E05991E-31C7-410D-956C-8A2E0FB402D0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8639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1588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noProof="0"/>
              <a:t>انقر لتحرير أنماط النص الرئيسي</a:t>
            </a:r>
            <a:endParaRPr lang="en-US" noProof="0"/>
          </a:p>
          <a:p>
            <a:pPr lvl="1"/>
            <a:r>
              <a:rPr lang="ar-SA" noProof="0"/>
              <a:t>المستوى الثاني</a:t>
            </a:r>
            <a:endParaRPr lang="en-US" noProof="0"/>
          </a:p>
          <a:p>
            <a:pPr lvl="2"/>
            <a:r>
              <a:rPr lang="ar-SA" noProof="0"/>
              <a:t>المستوى الثالث</a:t>
            </a:r>
            <a:endParaRPr lang="en-US" noProof="0"/>
          </a:p>
          <a:p>
            <a:pPr lvl="3"/>
            <a:r>
              <a:rPr lang="ar-SA" noProof="0"/>
              <a:t>المستوى الرابع</a:t>
            </a:r>
            <a:endParaRPr lang="en-US" noProof="0"/>
          </a:p>
          <a:p>
            <a:pPr lvl="4"/>
            <a:r>
              <a:rPr lang="ar-SA" noProof="0"/>
              <a:t>المستوى الخامس</a:t>
            </a:r>
            <a:endParaRPr lang="en-US" noProof="0"/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FB9EAF2E-77BB-4E6C-970D-18552DB72C16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294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C52121-7A00-4A1C-9160-54FC97E60E13}" type="slidenum">
              <a:rPr lang="ar-SA" smtClean="0"/>
              <a:pPr/>
              <a:t>14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4158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9pPr>
          </a:lstStyle>
          <a:p>
            <a:pPr eaLnBrk="1" hangingPunct="1"/>
            <a:fld id="{9831C160-E13F-4AEE-A11D-7CCE7275C0D1}" type="slidenum">
              <a:rPr lang="ar-SA" sz="1200"/>
              <a:pPr eaLnBrk="1" hangingPunct="1"/>
              <a:t>45</a:t>
            </a:fld>
            <a:endParaRPr lang="en-US" sz="1200"/>
          </a:p>
        </p:txBody>
      </p:sp>
      <p:sp>
        <p:nvSpPr>
          <p:cNvPr id="363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6352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04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 txBox="1">
            <a:spLocks noGrp="1" noChangeArrowheads="1"/>
          </p:cNvSpPr>
          <p:nvPr/>
        </p:nvSpPr>
        <p:spPr bwMode="auto">
          <a:xfrm>
            <a:off x="1588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fld id="{732A3593-9534-46ED-B71F-23EC7EC4D9E6}" type="slidenum">
              <a:rPr lang="ar-SA" sz="1200"/>
              <a:pPr algn="l"/>
              <a:t>16</a:t>
            </a:fld>
            <a:endParaRPr lang="en-US" sz="120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061302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62890E-63B7-4527-9796-F8FFE892135A}" type="slidenum">
              <a:rPr lang="ar-SA" smtClean="0"/>
              <a:pPr/>
              <a:t>18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7065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482DF7-44C0-4172-9928-A3583B2AE80C}" type="slidenum">
              <a:rPr lang="ar-SA" smtClean="0"/>
              <a:pPr/>
              <a:t>32</a:t>
            </a:fld>
            <a:endParaRPr lang="en-US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010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AF152C-FD40-4322-B844-9A8AEA7B4417}" type="slidenum">
              <a:rPr lang="ar-SA" smtClean="0"/>
              <a:pPr/>
              <a:t>33</a:t>
            </a:fld>
            <a:endParaRPr lang="en-US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177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2061A4-1E71-4E64-BFD4-ACB0641FBFE8}" type="slidenum">
              <a:rPr lang="ar-SA" smtClean="0"/>
              <a:pPr/>
              <a:t>34</a:t>
            </a:fld>
            <a:endParaRPr lang="en-US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50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A69AB4-D7F1-4A7D-9E18-D1C1EF0672ED}" type="slidenum">
              <a:rPr lang="ar-SA" smtClean="0"/>
              <a:pPr/>
              <a:t>35</a:t>
            </a:fld>
            <a:endParaRPr lang="en-US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753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9pPr>
          </a:lstStyle>
          <a:p>
            <a:pPr eaLnBrk="1" hangingPunct="1"/>
            <a:fld id="{508D6C54-B846-4CB7-964A-7E6756EFDFF5}" type="slidenum">
              <a:rPr lang="ar-SA" sz="1200"/>
              <a:pPr eaLnBrk="1" hangingPunct="1"/>
              <a:t>43</a:t>
            </a:fld>
            <a:endParaRPr lang="en-US" sz="1200"/>
          </a:p>
        </p:txBody>
      </p:sp>
      <p:sp>
        <p:nvSpPr>
          <p:cNvPr id="257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70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802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9pPr>
          </a:lstStyle>
          <a:p>
            <a:pPr eaLnBrk="1" hangingPunct="1"/>
            <a:fld id="{B955D7E7-C977-47D5-914B-B89F094DE62C}" type="slidenum">
              <a:rPr lang="ar-SA" sz="1200"/>
              <a:pPr eaLnBrk="1" hangingPunct="1"/>
              <a:t>44</a:t>
            </a:fld>
            <a:endParaRPr lang="en-US" sz="1200"/>
          </a:p>
        </p:txBody>
      </p:sp>
      <p:sp>
        <p:nvSpPr>
          <p:cNvPr id="251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190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09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عنوان فرعي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28" name="عنصر نائب للتاريخ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1EAF34C-2481-4914-A3FF-1134BD81DA81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17" name="عنصر نائب للتذييل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رابط مستقيم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شكل بيضاوي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عنصر نائب لرقم الشريحة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B2B8790-D22A-4725-B261-05A1FFAACD3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عنوان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915CC4-6F0F-4EFE-B90A-BA236141F196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9BBDA4-F131-4308-82CB-7C779AE88B3B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عنوان ونص عموديا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رابط مستقيم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شكل بيضاوي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4DD50A47-E5B9-425A-BCDE-3FAA2645F73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2ACAB-AE99-41BC-95AD-F09EBA794DD5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محتوى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YE"/>
          </a:p>
        </p:txBody>
      </p:sp>
    </p:spTree>
    <p:extLst>
      <p:ext uri="{BB962C8B-B14F-4D97-AF65-F5344CB8AC3E}">
        <p14:creationId xmlns:p14="http://schemas.microsoft.com/office/powerpoint/2010/main" val="466873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عنوان، ونص، ومخط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خطط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ar-SA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3DC72-FBA6-46C4-91EC-FB3B1C0FF63D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CAD03-D5BF-4F35-82A5-BAB4A62C12BF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1A938E-24BC-4887-892B-29328B9C62C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CB15A9B4-279B-43D8-AFDF-104A9562972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عنصر نائب للمحتوى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عنوان المقط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مستطيل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مستطيل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3BF2F3-5B59-4259-9A6E-0F3AD0A46E4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1CCEB9F-EB67-4030-8B9E-5B66E780A777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94333DED-6FD5-40A5-9696-2166459F63CD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4CBE8D-07AF-47FB-8B09-8F536057EAC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رابط مستقيم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عنصر نائب للمحتوى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2" name="عنصر نائب للمحتوى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مقارنة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رابط مستقيم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مستطيل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مستطيل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BD4732-3963-4355-9D14-CFB60884A82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رابط مستقيم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عنصر نائب للمحتوى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6" name="عنصر نائب للمحتوى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25" name="شكل بيضاوي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شكل بيضاوي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97E2DB9-A673-4FC6-ADF6-A5D5F7556EDD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3" name="عنوان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4090D6-D572-4164-A20E-A8C0BC15AD32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CE53695C-4713-419A-AC49-9876D543901C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ستطيل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مستطيل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مستطيل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مستطيل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2BD483-6A34-4BFA-B13A-6AC0A4E19C7B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FEED145-26FC-40CD-9B7B-0AE277D1A8D2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محتوى ذو تسمية توضيحية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مستطيل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مستطيل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رابط مستقيم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عنصر نائب للمحتوى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ar-SA"/>
              <a:t>انقر لتحرير أنماط النص الرئيسي</a:t>
            </a:r>
          </a:p>
          <a:p>
            <a:pPr lvl="1" eaLnBrk="1" latinLnBrk="0" hangingPunct="1"/>
            <a:r>
              <a:rPr lang="ar-SA"/>
              <a:t>المستوى الثاني</a:t>
            </a:r>
          </a:p>
          <a:p>
            <a:pPr lvl="2" eaLnBrk="1" latinLnBrk="0" hangingPunct="1"/>
            <a:r>
              <a:rPr lang="ar-SA"/>
              <a:t>المستوى الثالث</a:t>
            </a:r>
          </a:p>
          <a:p>
            <a:pPr lvl="3" eaLnBrk="1" latinLnBrk="0" hangingPunct="1"/>
            <a:r>
              <a:rPr lang="ar-SA"/>
              <a:t>المستوى الرابع</a:t>
            </a:r>
          </a:p>
          <a:p>
            <a:pPr lvl="4" eaLnBrk="1" latinLnBrk="0" hangingPunct="1"/>
            <a:r>
              <a:rPr lang="ar-SA"/>
              <a:t>المستوى الخامس</a:t>
            </a:r>
            <a:endParaRPr kumimoji="0" lang="en-US"/>
          </a:p>
        </p:txBody>
      </p:sp>
      <p:sp>
        <p:nvSpPr>
          <p:cNvPr id="10" name="شكل بيضاوي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شكل بيضاوي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4D8BBAF-FDC5-4A9E-8EEE-BFF122C68111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مستطيل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394F92-EADF-4711-983C-9F3F36C8CF63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رابط مستقيم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مستطيل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مستطيل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مستطيل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شكل بيضاوي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شكل بيضاوي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6580217B-49BB-47F9-ABB1-32F8295197B0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/>
              <a:t>انقر فوق الأيقونة لإضافة صورة</a:t>
            </a:r>
            <a:endParaRPr kumimoji="0" lang="en-US" dirty="0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</p:txBody>
      </p:sp>
      <p:sp>
        <p:nvSpPr>
          <p:cNvPr id="22" name="مستطيل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985BB195-036C-4268-BC46-D5284950F52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مستطيل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مستطيل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مستطيل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مستطيل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مستطيل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E8271A5-DFDA-4985-B700-5E02D7ABEA36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مستطيل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رابط مستقيم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شكل بيضاوي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شكل بيضاوي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عنصر نائب لرقم الشريحة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4A7103C-F42E-4324-BD41-580E232C2A56}" type="slidenum">
              <a:rPr lang="ar-SA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2" name="عنصر نائب للعنوان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ar-SA"/>
              <a:t>انقر لتحرير نمط العنوان الرئيسي</a:t>
            </a:r>
            <a:endParaRPr kumimoji="0" lang="en-US"/>
          </a:p>
        </p:txBody>
      </p:sp>
      <p:sp>
        <p:nvSpPr>
          <p:cNvPr id="13" name="عنصر نائب للنص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/>
              <a:t>انقر لتحرير أنماط النص الرئيسي</a:t>
            </a:r>
          </a:p>
          <a:p>
            <a:pPr lvl="1" eaLnBrk="1" latinLnBrk="0" hangingPunct="1"/>
            <a:r>
              <a:rPr kumimoji="0" lang="ar-SA"/>
              <a:t>المستوى الثاني</a:t>
            </a:r>
          </a:p>
          <a:p>
            <a:pPr lvl="2" eaLnBrk="1" latinLnBrk="0" hangingPunct="1"/>
            <a:r>
              <a:rPr kumimoji="0" lang="ar-SA"/>
              <a:t>المستوى الثالث</a:t>
            </a:r>
          </a:p>
          <a:p>
            <a:pPr lvl="3" eaLnBrk="1" latinLnBrk="0" hangingPunct="1"/>
            <a:r>
              <a:rPr kumimoji="0" lang="ar-SA"/>
              <a:t>المستوى الرابع</a:t>
            </a:r>
          </a:p>
          <a:p>
            <a:pPr lvl="4" eaLnBrk="1" latinLnBrk="0" hangingPunct="1"/>
            <a:r>
              <a:rPr kumimoji="0" lang="ar-SA"/>
              <a:t>المستوى الخامس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</p:sldLayoutIdLst>
  <p:hf hdr="0" ftr="0"/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4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64CE1A-BFB8-48CF-BC50-E67931B5CA92}" type="slidenum">
              <a:rPr lang="ar-SA"/>
              <a:pPr>
                <a:defRPr/>
              </a:pPr>
              <a:t>1</a:t>
            </a:fld>
            <a:endParaRPr lang="en-US"/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316" y="931032"/>
            <a:ext cx="5926968" cy="5926968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2555776" y="692696"/>
            <a:ext cx="439094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YE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Sharif Md BT" pitchFamily="2" charset="-78"/>
              </a:rPr>
              <a:t>أساسيات </a:t>
            </a:r>
            <a:r>
              <a:rPr lang="ar-SA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Sharif Md BT" pitchFamily="2" charset="-78"/>
              </a:rPr>
              <a:t>في </a:t>
            </a:r>
            <a:r>
              <a:rPr lang="ar-YE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Sharif Md BT" pitchFamily="2" charset="-78"/>
              </a:rPr>
              <a:t>الإدارة</a:t>
            </a:r>
            <a:endParaRPr lang="ar-YE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tx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cs typeface="Sharif Md BT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11329" y="5541885"/>
            <a:ext cx="280397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EG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chemeClr val="tx1">
                    <a:alpha val="50195"/>
                  </a:scheme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Sharif Md BT" pitchFamily="2" charset="-78"/>
              </a:rPr>
              <a:t>خالد سلطان</a:t>
            </a:r>
            <a:endParaRPr lang="ar-YE" kern="10" dirty="0">
              <a:ln w="12700">
                <a:solidFill>
                  <a:srgbClr val="3333CC"/>
                </a:solidFill>
                <a:round/>
                <a:headEnd/>
                <a:tailEnd/>
              </a:ln>
              <a:solidFill>
                <a:schemeClr val="tx1">
                  <a:alpha val="50195"/>
                </a:schemeClr>
              </a:solidFill>
              <a:effectLst>
                <a:outerShdw dist="45791" dir="2021404" algn="ctr" rotWithShape="0">
                  <a:srgbClr val="9999FF"/>
                </a:outerShdw>
              </a:effectLst>
              <a:cs typeface="Sharif Md BT" pitchFamily="2" charset="-78"/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13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179388" y="1968500"/>
            <a:ext cx="8153400" cy="409342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marL="342900" indent="-342900" algn="justLow" eaLnBrk="0" hangingPunct="0">
              <a:lnSpc>
                <a:spcPct val="130000"/>
              </a:lnSpc>
              <a:buFont typeface="Symbol" pitchFamily="18" charset="2"/>
              <a:buChar char=""/>
            </a:pPr>
            <a:r>
              <a:rPr lang="ar-YE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التخطيط </a:t>
            </a:r>
          </a:p>
          <a:p>
            <a:pPr marL="342900" indent="-342900" algn="justLow" eaLnBrk="0" hangingPunct="0">
              <a:lnSpc>
                <a:spcPct val="130000"/>
              </a:lnSpc>
              <a:buFont typeface="Symbol" pitchFamily="18" charset="2"/>
              <a:buChar char=""/>
            </a:pPr>
            <a:r>
              <a:rPr lang="ar-YE" altLang="zh-CN" sz="40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التنظيم</a:t>
            </a:r>
            <a:r>
              <a:rPr lang="ar-YE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342900" indent="-342900" algn="justLow" eaLnBrk="0" hangingPunct="0">
              <a:lnSpc>
                <a:spcPct val="130000"/>
              </a:lnSpc>
              <a:buFont typeface="Symbol" pitchFamily="18" charset="2"/>
              <a:buChar char=""/>
            </a:pPr>
            <a:r>
              <a:rPr lang="ar-YE" altLang="zh-CN" sz="4000" b="1" dirty="0">
                <a:solidFill>
                  <a:srgbClr val="FF99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التوظيف</a:t>
            </a:r>
            <a:r>
              <a:rPr lang="ar-YE" altLang="zh-CN" sz="40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marL="342900" indent="-342900" algn="justLow" eaLnBrk="0" hangingPunct="0">
              <a:lnSpc>
                <a:spcPct val="130000"/>
              </a:lnSpc>
              <a:buFont typeface="Symbol" pitchFamily="18" charset="2"/>
              <a:buChar char=""/>
            </a:pPr>
            <a:r>
              <a:rPr lang="ar-YE" altLang="zh-CN" sz="40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التوجيه و</a:t>
            </a:r>
            <a:r>
              <a:rPr lang="ar-YE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الرقابة </a:t>
            </a:r>
          </a:p>
          <a:p>
            <a:pPr marL="342900" indent="-342900" algn="justLow" eaLnBrk="0" hangingPunct="0">
              <a:lnSpc>
                <a:spcPct val="130000"/>
              </a:lnSpc>
              <a:buFont typeface="Symbol" pitchFamily="18" charset="2"/>
              <a:buChar char=""/>
            </a:pPr>
            <a:r>
              <a:rPr lang="ar-YE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التقييم</a:t>
            </a:r>
            <a:endParaRPr lang="en-US" sz="40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2411413" y="908050"/>
            <a:ext cx="4683125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ar-SA" sz="66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الوظائف الإدارية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6061928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711907" y="799004"/>
            <a:ext cx="1704313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bIns="0" anchor="ctr">
            <a:spAutoFit/>
          </a:bodyPr>
          <a:lstStyle/>
          <a:p>
            <a:pPr algn="ctr"/>
            <a:r>
              <a:rPr lang="ar-SA" altLang="zh-CN" sz="2400" b="1" dirty="0">
                <a:latin typeface="Times New Roman" pitchFamily="18" charset="0"/>
                <a:ea typeface="SimSun" pitchFamily="2" charset="-122"/>
                <a:cs typeface="Monotype Koufi" pitchFamily="2" charset="-78"/>
              </a:rPr>
              <a:t>وظائف الإدارة</a:t>
            </a:r>
            <a:endParaRPr lang="en-US" altLang="zh-CN" sz="2400" b="1" dirty="0">
              <a:latin typeface="Times New Roman" pitchFamily="18" charset="0"/>
              <a:ea typeface="SimSun" pitchFamily="2" charset="-122"/>
              <a:cs typeface="Simplified Arabic" pitchFamily="18" charset="-78"/>
            </a:endParaRPr>
          </a:p>
          <a:p>
            <a:pPr algn="ctr" rtl="0" eaLnBrk="0" hangingPunct="0"/>
            <a:endParaRPr lang="en-US" altLang="zh-CN" sz="2400" dirty="0">
              <a:ea typeface="SimSun" pitchFamily="2" charset="-122"/>
            </a:endParaRPr>
          </a:p>
        </p:txBody>
      </p:sp>
      <p:grpSp>
        <p:nvGrpSpPr>
          <p:cNvPr id="18435" name="Group 3"/>
          <p:cNvGrpSpPr>
            <a:grpSpLocks/>
          </p:cNvGrpSpPr>
          <p:nvPr/>
        </p:nvGrpSpPr>
        <p:grpSpPr bwMode="auto">
          <a:xfrm>
            <a:off x="1714500" y="1844675"/>
            <a:ext cx="5737225" cy="3686175"/>
            <a:chOff x="1080" y="1162"/>
            <a:chExt cx="3614" cy="2322"/>
          </a:xfrm>
        </p:grpSpPr>
        <p:sp>
          <p:nvSpPr>
            <p:cNvPr id="18436" name="Text Box 4"/>
            <p:cNvSpPr txBox="1">
              <a:spLocks noChangeArrowheads="1"/>
            </p:cNvSpPr>
            <p:nvPr/>
          </p:nvSpPr>
          <p:spPr bwMode="auto">
            <a:xfrm>
              <a:off x="1476" y="1236"/>
              <a:ext cx="3168" cy="18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eaVert"/>
            <a:lstStyle/>
            <a:p>
              <a:endParaRPr lang="ar-YE"/>
            </a:p>
          </p:txBody>
        </p:sp>
        <p:sp>
          <p:nvSpPr>
            <p:cNvPr id="18437" name="Text Box 5"/>
            <p:cNvSpPr txBox="1">
              <a:spLocks noChangeArrowheads="1"/>
            </p:cNvSpPr>
            <p:nvPr/>
          </p:nvSpPr>
          <p:spPr bwMode="auto">
            <a:xfrm>
              <a:off x="3564" y="3145"/>
              <a:ext cx="576" cy="144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YE"/>
            </a:p>
          </p:txBody>
        </p:sp>
        <p:sp>
          <p:nvSpPr>
            <p:cNvPr id="18438" name="AutoShape 6"/>
            <p:cNvSpPr>
              <a:spLocks noChangeArrowheads="1"/>
            </p:cNvSpPr>
            <p:nvPr/>
          </p:nvSpPr>
          <p:spPr bwMode="auto">
            <a:xfrm>
              <a:off x="1476" y="1237"/>
              <a:ext cx="3168" cy="1801"/>
            </a:xfrm>
            <a:prstGeom prst="rtTriangle">
              <a:avLst/>
            </a:prstGeom>
            <a:solidFill>
              <a:srgbClr val="CC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YE"/>
            </a:p>
          </p:txBody>
        </p:sp>
        <p:sp>
          <p:nvSpPr>
            <p:cNvPr id="18439" name="Text Box 7"/>
            <p:cNvSpPr txBox="1">
              <a:spLocks noChangeArrowheads="1"/>
            </p:cNvSpPr>
            <p:nvPr/>
          </p:nvSpPr>
          <p:spPr bwMode="auto">
            <a:xfrm>
              <a:off x="2052" y="1345"/>
              <a:ext cx="2304" cy="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r>
                <a:rPr lang="ar-SA" altLang="zh-CN" sz="240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تخطيط</a:t>
              </a:r>
            </a:p>
            <a:p>
              <a:pPr algn="l" rtl="0" eaLnBrk="0" hangingPunct="0"/>
              <a:endParaRPr lang="ar-SA" altLang="zh-CN">
                <a:ea typeface="SimSun" pitchFamily="2" charset="-122"/>
                <a:cs typeface="Monotype Koufi" pitchFamily="2" charset="-78"/>
              </a:endParaRPr>
            </a:p>
          </p:txBody>
        </p:sp>
        <p:sp>
          <p:nvSpPr>
            <p:cNvPr id="18440" name="Text Box 8"/>
            <p:cNvSpPr txBox="1">
              <a:spLocks noChangeArrowheads="1"/>
            </p:cNvSpPr>
            <p:nvPr/>
          </p:nvSpPr>
          <p:spPr bwMode="auto">
            <a:xfrm>
              <a:off x="3204" y="1993"/>
              <a:ext cx="86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ar-SA" altLang="zh-CN" sz="240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تنظيم</a:t>
              </a:r>
              <a:endParaRPr lang="ar-SA" altLang="zh-CN" sz="2400">
                <a:ea typeface="SimSun" pitchFamily="2" charset="-122"/>
                <a:cs typeface="Monotype Koufi" pitchFamily="2" charset="-78"/>
              </a:endParaRPr>
            </a:p>
          </p:txBody>
        </p:sp>
        <p:sp>
          <p:nvSpPr>
            <p:cNvPr id="18441" name="Text Box 9"/>
            <p:cNvSpPr txBox="1">
              <a:spLocks noChangeArrowheads="1"/>
            </p:cNvSpPr>
            <p:nvPr/>
          </p:nvSpPr>
          <p:spPr bwMode="auto">
            <a:xfrm>
              <a:off x="3924" y="2425"/>
              <a:ext cx="770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r>
                <a:rPr lang="ar-SA" altLang="zh-CN" sz="240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الرقابة</a:t>
              </a:r>
            </a:p>
            <a:p>
              <a:pPr algn="l" rtl="0" eaLnBrk="0" hangingPunct="0"/>
              <a:endParaRPr lang="ar-SA" altLang="zh-CN">
                <a:ea typeface="SimSun" pitchFamily="2" charset="-122"/>
                <a:cs typeface="Simplified Arabic" pitchFamily="18" charset="-78"/>
              </a:endParaRPr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 flipH="1">
              <a:off x="1116" y="1921"/>
              <a:ext cx="35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YE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 flipH="1">
              <a:off x="1116" y="2425"/>
              <a:ext cx="35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ar-YE"/>
            </a:p>
          </p:txBody>
        </p:sp>
        <p:sp>
          <p:nvSpPr>
            <p:cNvPr id="18444" name="Text Box 12"/>
            <p:cNvSpPr txBox="1">
              <a:spLocks noChangeArrowheads="1"/>
            </p:cNvSpPr>
            <p:nvPr/>
          </p:nvSpPr>
          <p:spPr bwMode="auto">
            <a:xfrm>
              <a:off x="1080" y="1162"/>
              <a:ext cx="432" cy="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r>
                <a:rPr lang="ar-SA" altLang="zh-CN" sz="2400" dirty="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إدارة عليا</a:t>
              </a:r>
              <a:endParaRPr lang="ar-SA" altLang="zh-CN" sz="2400" dirty="0">
                <a:ea typeface="SimSun" pitchFamily="2" charset="-122"/>
                <a:cs typeface="Monotype Koufi" pitchFamily="2" charset="-78"/>
              </a:endParaRPr>
            </a:p>
          </p:txBody>
        </p:sp>
        <p:sp>
          <p:nvSpPr>
            <p:cNvPr id="18445" name="Text Box 13"/>
            <p:cNvSpPr txBox="1">
              <a:spLocks noChangeArrowheads="1"/>
            </p:cNvSpPr>
            <p:nvPr/>
          </p:nvSpPr>
          <p:spPr bwMode="auto">
            <a:xfrm>
              <a:off x="1171" y="1789"/>
              <a:ext cx="360" cy="6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r>
                <a:rPr lang="ar-SA" altLang="zh-CN" sz="2400" dirty="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وسطى</a:t>
              </a:r>
              <a:endParaRPr lang="en-US" altLang="zh-CN" sz="2400" dirty="0">
                <a:ea typeface="SimSun" pitchFamily="2" charset="-122"/>
                <a:cs typeface="Monotype Koufi" pitchFamily="2" charset="-78"/>
              </a:endParaRPr>
            </a:p>
            <a:p>
              <a:pPr eaLnBrk="0" hangingPunct="0"/>
              <a:r>
                <a:rPr lang="ar-YE" altLang="zh-CN" sz="2400" dirty="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 </a:t>
              </a:r>
              <a:endParaRPr lang="ar-SA" altLang="zh-CN" sz="2400" dirty="0">
                <a:cs typeface="Monotype Koufi" pitchFamily="2" charset="-78"/>
              </a:endParaRPr>
            </a:p>
          </p:txBody>
        </p:sp>
        <p:sp>
          <p:nvSpPr>
            <p:cNvPr id="18446" name="Text Box 14"/>
            <p:cNvSpPr txBox="1">
              <a:spLocks noChangeArrowheads="1"/>
            </p:cNvSpPr>
            <p:nvPr/>
          </p:nvSpPr>
          <p:spPr bwMode="auto">
            <a:xfrm>
              <a:off x="1184" y="2251"/>
              <a:ext cx="331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/>
            <a:lstStyle/>
            <a:p>
              <a:r>
                <a:rPr lang="ar-SA" altLang="zh-CN" sz="2400">
                  <a:latin typeface="Times New Roman" pitchFamily="18" charset="0"/>
                  <a:ea typeface="SimSun" pitchFamily="2" charset="-122"/>
                  <a:cs typeface="Monotype Koufi" pitchFamily="2" charset="-78"/>
                </a:rPr>
                <a:t>إشرافية </a:t>
              </a:r>
              <a:endParaRPr lang="ar-SA" altLang="zh-CN" sz="2400">
                <a:ea typeface="SimSun" pitchFamily="2" charset="-122"/>
                <a:cs typeface="Monotype Koufi" pitchFamily="2" charset="-78"/>
              </a:endParaRPr>
            </a:p>
          </p:txBody>
        </p:sp>
        <p:sp>
          <p:nvSpPr>
            <p:cNvPr id="18447" name="Rectangle 15"/>
            <p:cNvSpPr>
              <a:spLocks noChangeArrowheads="1"/>
            </p:cNvSpPr>
            <p:nvPr/>
          </p:nvSpPr>
          <p:spPr bwMode="auto">
            <a:xfrm>
              <a:off x="3564" y="3340"/>
              <a:ext cx="576" cy="144"/>
            </a:xfrm>
            <a:prstGeom prst="rect">
              <a:avLst/>
            </a:prstGeom>
            <a:solidFill>
              <a:srgbClr val="CC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ar-YE"/>
            </a:p>
          </p:txBody>
        </p:sp>
      </p:grp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6516688" y="4121150"/>
            <a:ext cx="208756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justLow"/>
            <a:r>
              <a:rPr lang="en-US" sz="2400">
                <a:cs typeface="Monotype Koufi" pitchFamily="2" charset="-78"/>
              </a:rPr>
              <a:t/>
            </a:r>
            <a:br>
              <a:rPr lang="en-US" sz="2400">
                <a:cs typeface="Monotype Koufi" pitchFamily="2" charset="-78"/>
              </a:rPr>
            </a:br>
            <a:endParaRPr lang="en-US" sz="2400">
              <a:cs typeface="Monotype Koufi" pitchFamily="2" charset="-78"/>
            </a:endParaRPr>
          </a:p>
          <a:p>
            <a:pPr algn="justLow" eaLnBrk="0" hangingPunct="0"/>
            <a:r>
              <a:rPr lang="ar-SA" altLang="zh-CN" sz="2400">
                <a:latin typeface="Times New Roman" pitchFamily="18" charset="0"/>
                <a:ea typeface="SimSun" pitchFamily="2" charset="-122"/>
                <a:cs typeface="Monotype Koufi" pitchFamily="2" charset="-78"/>
              </a:rPr>
              <a:t>العمل الإداري </a:t>
            </a:r>
            <a:endParaRPr lang="en-US" altLang="zh-CN" sz="2400">
              <a:ea typeface="SimSun" pitchFamily="2" charset="-122"/>
              <a:cs typeface="Monotype Koufi" pitchFamily="2" charset="-78"/>
            </a:endParaRPr>
          </a:p>
          <a:p>
            <a:pPr algn="justLow" eaLnBrk="0" hangingPunct="0"/>
            <a:r>
              <a:rPr lang="ar-SA" altLang="zh-CN" sz="2400">
                <a:latin typeface="Times New Roman" pitchFamily="18" charset="0"/>
                <a:cs typeface="Monotype Koufi" pitchFamily="2" charset="-78"/>
              </a:rPr>
              <a:t>العمل التنفيذي </a:t>
            </a:r>
            <a:endParaRPr lang="ar-SA" altLang="zh-CN" sz="2400">
              <a:cs typeface="Monotype Koufi" pitchFamily="2" charset="-78"/>
            </a:endParaRPr>
          </a:p>
        </p:txBody>
      </p:sp>
      <p:pic>
        <p:nvPicPr>
          <p:cNvPr id="17" name="صورة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70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554831" y="2276872"/>
            <a:ext cx="8153400" cy="220214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defRPr/>
            </a:pPr>
            <a:r>
              <a:rPr lang="ar-SA" sz="6000" dirty="0">
                <a:effectLst>
                  <a:outerShdw blurRad="38100" dist="38100" dir="2700000" algn="tl">
                    <a:srgbClr val="FFFFFF"/>
                  </a:outerShdw>
                </a:effectLst>
                <a:cs typeface="Traditional Arabic" pitchFamily="2" charset="-78"/>
              </a:rPr>
              <a:t>عملية تستهدف النقل  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ar-SA" sz="5400" dirty="0">
                <a:effectLst>
                  <a:outerShdw blurRad="38100" dist="38100" dir="2700000" algn="tl">
                    <a:srgbClr val="FFFFFF"/>
                  </a:outerShdw>
                </a:effectLst>
                <a:cs typeface="Traditional Arabic" pitchFamily="2" charset="-78"/>
              </a:rPr>
              <a:t>من  -  ال</a:t>
            </a:r>
            <a:r>
              <a:rPr lang="ar-SA" sz="54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وضع الحالي</a:t>
            </a:r>
            <a:r>
              <a:rPr lang="ar-SA" sz="5400" dirty="0">
                <a:effectLst>
                  <a:outerShdw blurRad="38100" dist="38100" dir="2700000" algn="tl">
                    <a:srgbClr val="FFFFFF"/>
                  </a:outerShdw>
                </a:effectLst>
                <a:cs typeface="Traditional Arabic" pitchFamily="2" charset="-78"/>
              </a:rPr>
              <a:t> 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ar-SA" sz="5400" dirty="0">
                <a:effectLst>
                  <a:outerShdw blurRad="38100" dist="38100" dir="2700000" algn="tl">
                    <a:srgbClr val="FFFFFF"/>
                  </a:outerShdw>
                </a:effectLst>
                <a:cs typeface="Traditional Arabic" pitchFamily="2" charset="-78"/>
              </a:rPr>
              <a:t>   إلى  -  </a:t>
            </a:r>
            <a:r>
              <a:rPr lang="ar-SA" sz="5400" dirty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Traditional Arabic" pitchFamily="2" charset="-78"/>
              </a:rPr>
              <a:t>الطموح المأمول</a:t>
            </a:r>
            <a:endParaRPr lang="en-US" sz="5400" dirty="0">
              <a:effectLst>
                <a:outerShdw blurRad="38100" dist="38100" dir="2700000" algn="tl">
                  <a:srgbClr val="FFFFFF"/>
                </a:outerShdw>
              </a:effectLst>
              <a:cs typeface="Traditional Arabic" pitchFamily="2" charset="-78"/>
            </a:endParaRPr>
          </a:p>
        </p:txBody>
      </p: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1835150" y="116632"/>
            <a:ext cx="5592763" cy="1323975"/>
          </a:xfrm>
          <a:prstGeom prst="rect">
            <a:avLst/>
          </a:prstGeom>
          <a:noFill/>
          <a:ln w="12700" cap="sq">
            <a:solidFill>
              <a:schemeClr val="tx2"/>
            </a:solidFill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ar-SA" sz="800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تعريف التخطيط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38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092"/>
            <a:ext cx="7239000" cy="1143000"/>
          </a:xfrm>
        </p:spPr>
        <p:txBody>
          <a:bodyPr/>
          <a:lstStyle/>
          <a:p>
            <a:pPr algn="r"/>
            <a:r>
              <a:rPr lang="ar-SA" dirty="0"/>
              <a:t>ما هو التخطيط </a:t>
            </a:r>
            <a:r>
              <a:rPr lang="ar-SA" dirty="0">
                <a:cs typeface="AL-Mohanad" pitchFamily="2" charset="-78"/>
              </a:rPr>
              <a:t>؟!</a:t>
            </a:r>
            <a:endParaRPr lang="en-US" dirty="0">
              <a:cs typeface="AL-Mohanad" pitchFamily="2" charset="-78"/>
            </a:endParaRPr>
          </a:p>
        </p:txBody>
      </p:sp>
      <p:sp>
        <p:nvSpPr>
          <p:cNvPr id="9" name="عنصر نائب للتاريخ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 dirty="0"/>
              <a:t>فيس بوك / المدرب خالد </a:t>
            </a:r>
            <a:r>
              <a:rPr lang="ar-SA" dirty="0" err="1"/>
              <a:t>السطان</a:t>
            </a:r>
            <a:r>
              <a:rPr lang="ar-SA" dirty="0"/>
              <a:t> abuwlla@hotmail.com   </a:t>
            </a:r>
            <a:endParaRPr lang="en-US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34950" y="1428750"/>
            <a:ext cx="8224838" cy="511016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</a:pPr>
            <a:endParaRPr lang="ar-YE" sz="3600" dirty="0"/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ar-SA" sz="3600" dirty="0"/>
              <a:t>يمكن تعريف التخطيط باختصار أنه:</a:t>
            </a:r>
          </a:p>
          <a:p>
            <a:pPr algn="ctr">
              <a:lnSpc>
                <a:spcPct val="90000"/>
              </a:lnSpc>
              <a:spcBef>
                <a:spcPct val="50000"/>
              </a:spcBef>
              <a:buFont typeface="Wingdings 2" pitchFamily="18" charset="2"/>
              <a:buNone/>
            </a:pPr>
            <a:r>
              <a:rPr lang="ar-SA" b="1" dirty="0">
                <a:solidFill>
                  <a:srgbClr val="FF0000"/>
                </a:solidFill>
              </a:rPr>
              <a:t> تصميم المستقبل المؤمل وتطوير الخطوات الفعالة لتحقيقه.</a:t>
            </a:r>
            <a:endParaRPr lang="en-US" b="1" dirty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ar-SA" dirty="0"/>
              <a:t>يأخذ ما تعرفه حول وضعك الحالي ،وما ترغب أن تكون عليه مستقبلا،ويستعمل خبرتك ومعرفتك ومهاراتك ليزودك بمحصلة من النتائج الناجحة.</a:t>
            </a:r>
            <a:endParaRPr lang="en-US" dirty="0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6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52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build="p" autoUpdateAnimBg="0"/>
      <p:bldP spid="55299" grpId="0" build="p" bldLvl="5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8EA5C0B-D26F-40B4-9AA9-F7F8835D71F2}" type="slidenum">
              <a:rPr lang="ar-SA"/>
              <a:pPr>
                <a:defRPr/>
              </a:pPr>
              <a:t>14</a:t>
            </a:fld>
            <a:endParaRPr lang="en-US"/>
          </a:p>
        </p:txBody>
      </p:sp>
      <p:pic>
        <p:nvPicPr>
          <p:cNvPr id="15364" name="Picture 2" descr="bd04924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908050"/>
            <a:ext cx="2525712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411760" y="1988840"/>
            <a:ext cx="5957888" cy="212365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eaLnBrk="0" hangingPunct="0">
              <a:defRPr/>
            </a:pPr>
            <a:endParaRPr lang="en-US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raditional Arabic" pitchFamily="18" charset="-78"/>
            </a:endParaRPr>
          </a:p>
          <a:p>
            <a:pPr algn="r" eaLnBrk="0" hangingPunct="0">
              <a:defRPr/>
            </a:pPr>
            <a:r>
              <a:rPr lang="ar-SA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raditional Arabic" pitchFamily="18" charset="-78"/>
              </a:rPr>
              <a:t>التخطيط هو من الأثر الذي يمتد امتدادا ومنه الخطة وهي الحال.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7061200" y="1130300"/>
            <a:ext cx="1614488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r" eaLnBrk="0" hangingPunct="0">
              <a:defRPr/>
            </a:pPr>
            <a:r>
              <a:rPr lang="ar-SA">
                <a:solidFill>
                  <a:srgbClr val="FF0000"/>
                </a:solidFill>
                <a:latin typeface="Times New Roman" pitchFamily="18" charset="0"/>
                <a:cs typeface="MCS Taybah S_U normal." pitchFamily="2" charset="-78"/>
              </a:rPr>
              <a:t>التخطيط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828800" y="5445125"/>
            <a:ext cx="5611813" cy="655638"/>
          </a:xfrm>
          <a:prstGeom prst="rect">
            <a:avLst/>
          </a:prstGeom>
          <a:solidFill>
            <a:srgbClr val="800000"/>
          </a:solidFill>
          <a:ln w="76200" cap="sq">
            <a:pattFill prst="sphere">
              <a:fgClr>
                <a:srgbClr val="FFFF99"/>
              </a:fgClr>
              <a:bgClr>
                <a:srgbClr val="FF0000"/>
              </a:bgClr>
            </a:patt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ar-SA" sz="3200" b="1">
                <a:solidFill>
                  <a:schemeClr val="bg1"/>
                </a:solidFill>
                <a:latin typeface="Times New Roman" pitchFamily="18" charset="0"/>
              </a:rPr>
              <a:t>إذا فشلت في أن تخطط فإنك تخطط لفشلك</a:t>
            </a: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2" y="-157946"/>
            <a:ext cx="7239000" cy="1143000"/>
          </a:xfrm>
        </p:spPr>
        <p:txBody>
          <a:bodyPr/>
          <a:lstStyle/>
          <a:p>
            <a:pPr algn="r"/>
            <a:r>
              <a:rPr lang="ar-SA" dirty="0"/>
              <a:t>فوائد التخطيط</a:t>
            </a:r>
            <a:endParaRPr lang="en-US" dirty="0"/>
          </a:p>
        </p:txBody>
      </p:sp>
      <p:sp>
        <p:nvSpPr>
          <p:cNvPr id="14" name="عنصر نائب للتاريخ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فيس بوك / المدرب خالد السطان abuwlla@hotmail.com   </a:t>
            </a:r>
            <a:endParaRPr lang="en-US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560763" y="1428750"/>
            <a:ext cx="4768850" cy="2441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ar-SA" sz="3600" dirty="0"/>
              <a:t>يحدد الاتجاه.</a:t>
            </a:r>
            <a:endParaRPr lang="en-US" sz="3600" dirty="0"/>
          </a:p>
          <a:p>
            <a:pPr>
              <a:lnSpc>
                <a:spcPct val="90000"/>
              </a:lnSpc>
            </a:pPr>
            <a:r>
              <a:rPr lang="ar-SA" sz="3600" dirty="0"/>
              <a:t>ينسق المجهودات.</a:t>
            </a:r>
            <a:endParaRPr lang="en-US" sz="3600" dirty="0"/>
          </a:p>
          <a:p>
            <a:pPr>
              <a:lnSpc>
                <a:spcPct val="90000"/>
              </a:lnSpc>
            </a:pPr>
            <a:r>
              <a:rPr lang="ar-SA" sz="3600" dirty="0"/>
              <a:t>يوضح معالم الطريق.</a:t>
            </a:r>
            <a:endParaRPr lang="en-US" sz="3600" dirty="0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3347864" y="3284984"/>
            <a:ext cx="5029200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r" rtl="1">
              <a:spcBef>
                <a:spcPct val="20000"/>
              </a:spcBef>
              <a:buClr>
                <a:srgbClr val="9191FF"/>
              </a:buClr>
              <a:buSzPct val="70000"/>
              <a:buFont typeface="Wingdings 2" pitchFamily="18" charset="2"/>
              <a:buBlip>
                <a:blip r:embed="rId2"/>
              </a:buBlip>
            </a:pPr>
            <a:r>
              <a:rPr lang="ar-SA" sz="3600" dirty="0">
                <a:solidFill>
                  <a:srgbClr val="FF0000"/>
                </a:solidFill>
                <a:cs typeface="AL-Mohanad" pitchFamily="2" charset="-78"/>
              </a:rPr>
              <a:t>يجهز المرء. </a:t>
            </a:r>
            <a:endParaRPr lang="en-US" sz="3600" dirty="0">
              <a:solidFill>
                <a:srgbClr val="FF0000"/>
              </a:solidFill>
              <a:cs typeface="AL-Mohanad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rgbClr val="9191FF"/>
              </a:buClr>
              <a:buSzPct val="70000"/>
              <a:buFont typeface="Wingdings 2" pitchFamily="18" charset="2"/>
              <a:buBlip>
                <a:blip r:embed="rId2"/>
              </a:buBlip>
            </a:pPr>
            <a:r>
              <a:rPr lang="ar-SA" sz="3600" dirty="0">
                <a:solidFill>
                  <a:srgbClr val="FF0000"/>
                </a:solidFill>
                <a:cs typeface="AL-Mohanad" pitchFamily="2" charset="-78"/>
              </a:rPr>
              <a:t>يكشف الوضع.</a:t>
            </a:r>
            <a:endParaRPr lang="en-US" sz="3600" dirty="0">
              <a:solidFill>
                <a:srgbClr val="FF0000"/>
              </a:solidFill>
              <a:cs typeface="AL-Mohanad" pitchFamily="2" charset="-78"/>
            </a:endParaRPr>
          </a:p>
          <a:p>
            <a:pPr marL="342900" indent="-342900" algn="r" rtl="1">
              <a:spcBef>
                <a:spcPct val="20000"/>
              </a:spcBef>
              <a:buClr>
                <a:srgbClr val="9191FF"/>
              </a:buClr>
              <a:buSzPct val="70000"/>
              <a:buFont typeface="Wingdings 2" pitchFamily="18" charset="2"/>
              <a:buBlip>
                <a:blip r:embed="rId2"/>
              </a:buBlip>
            </a:pPr>
            <a:r>
              <a:rPr lang="ar-SA" sz="3600" dirty="0">
                <a:solidFill>
                  <a:srgbClr val="FF0000"/>
                </a:solidFill>
                <a:cs typeface="AL-Mohanad" pitchFamily="2" charset="-78"/>
              </a:rPr>
              <a:t>يساعد على التحفيز.</a:t>
            </a:r>
          </a:p>
          <a:p>
            <a:pPr marL="342900" indent="-342900" algn="r" rtl="1">
              <a:spcBef>
                <a:spcPct val="20000"/>
              </a:spcBef>
              <a:buClr>
                <a:srgbClr val="9191FF"/>
              </a:buClr>
              <a:buSzPct val="70000"/>
              <a:buFont typeface="Wingdings 2" pitchFamily="18" charset="2"/>
              <a:buBlip>
                <a:blip r:embed="rId2"/>
              </a:buBlip>
            </a:pPr>
            <a:r>
              <a:rPr lang="ar-SA" sz="3600" dirty="0">
                <a:solidFill>
                  <a:srgbClr val="FF0000"/>
                </a:solidFill>
                <a:cs typeface="AL-Mohanad" pitchFamily="2" charset="-78"/>
              </a:rPr>
              <a:t>وفي كل هذا يزيد من الإنتاجية</a:t>
            </a:r>
            <a:endParaRPr lang="en-US" sz="3600" dirty="0">
              <a:solidFill>
                <a:srgbClr val="FF0000"/>
              </a:solidFill>
              <a:cs typeface="AL-Mohanad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8129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 autoUpdateAnimBg="0"/>
      <p:bldP spid="17411" grpId="0" autoUpdateAnimBg="0"/>
      <p:bldP spid="1741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857250"/>
            <a:ext cx="8001000" cy="1058863"/>
          </a:xfrm>
        </p:spPr>
        <p:txBody>
          <a:bodyPr/>
          <a:lstStyle/>
          <a:p>
            <a:pPr algn="ctr" eaLnBrk="1" hangingPunct="1"/>
            <a:r>
              <a:rPr lang="ar-SA" sz="6000" b="1" u="sng" dirty="0">
                <a:solidFill>
                  <a:srgbClr val="31859C"/>
                </a:solidFill>
                <a:latin typeface="Times New Roman" pitchFamily="18" charset="0"/>
                <a:cs typeface="Times New Roman" pitchFamily="18" charset="0"/>
              </a:rPr>
              <a:t>أنواع التخطيط</a:t>
            </a:r>
            <a:endParaRPr lang="en-US" sz="6000" b="1" u="sng" dirty="0">
              <a:solidFill>
                <a:srgbClr val="31859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995" name="Rectangle 12"/>
          <p:cNvSpPr>
            <a:spLocks noChangeArrowheads="1"/>
          </p:cNvSpPr>
          <p:nvPr/>
        </p:nvSpPr>
        <p:spPr bwMode="auto">
          <a:xfrm>
            <a:off x="1292225" y="4064000"/>
            <a:ext cx="7620000" cy="8016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/>
          <a:lstStyle/>
          <a:p>
            <a:pPr marL="342900" indent="-342900" algn="just" defTabSz="255588">
              <a:spcBef>
                <a:spcPct val="20000"/>
              </a:spcBef>
              <a:buClr>
                <a:schemeClr val="tx2"/>
              </a:buClr>
              <a:buFont typeface="Wingdings" pitchFamily="2" charset="2"/>
              <a:buNone/>
              <a:tabLst>
                <a:tab pos="4862513" algn="l"/>
                <a:tab pos="5140325" algn="l"/>
                <a:tab pos="5437188" algn="l"/>
                <a:tab pos="6389688" algn="l"/>
              </a:tabLst>
            </a:pPr>
            <a:endParaRPr lang="ar-SA" sz="3600">
              <a:latin typeface="Swis721 Blk BT"/>
              <a:cs typeface="AdvertisingExtraBold" pitchFamily="2" charset="-78"/>
            </a:endParaRPr>
          </a:p>
        </p:txBody>
      </p:sp>
      <p:sp>
        <p:nvSpPr>
          <p:cNvPr id="41997" name="Rectangle 13"/>
          <p:cNvSpPr>
            <a:spLocks noChangeArrowheads="1"/>
          </p:cNvSpPr>
          <p:nvPr/>
        </p:nvSpPr>
        <p:spPr bwMode="auto">
          <a:xfrm>
            <a:off x="684213" y="2000250"/>
            <a:ext cx="799147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ctr"/>
          <a:lstStyle/>
          <a:p>
            <a:pPr algn="ctr">
              <a:lnSpc>
                <a:spcPct val="120000"/>
              </a:lnSpc>
              <a:buFont typeface="Wingdings" pitchFamily="2" charset="2"/>
              <a:buChar char="v"/>
            </a:pPr>
            <a:r>
              <a:rPr lang="ar-SA" sz="3600" b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- التخطيط الاستراتيجي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ar-SA" sz="3600">
                <a:latin typeface="Times New Roman" pitchFamily="18" charset="0"/>
                <a:cs typeface="Times New Roman" pitchFamily="18" charset="0"/>
              </a:rPr>
              <a:t> (أربع إلى خمس سنوات أو أكثر) .</a:t>
            </a:r>
            <a:endParaRPr lang="ar-YE" sz="36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buFont typeface="Wingdings" pitchFamily="2" charset="2"/>
              <a:buChar char="v"/>
            </a:pPr>
            <a:r>
              <a:rPr lang="ar-SA" sz="36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التخطيط التكتيكي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ar-SA" sz="3600">
                <a:latin typeface="Times New Roman" pitchFamily="18" charset="0"/>
                <a:cs typeface="Times New Roman" pitchFamily="18" charset="0"/>
              </a:rPr>
              <a:t>( سنة إلى ثلاث سنوات).</a:t>
            </a:r>
            <a:endParaRPr lang="ar-YE" sz="360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buFont typeface="Wingdings" pitchFamily="2" charset="2"/>
              <a:buChar char="v"/>
            </a:pPr>
            <a:r>
              <a:rPr lang="ar-SA" sz="3600" b="1">
                <a:solidFill>
                  <a:schemeClr val="hlink"/>
                </a:solidFill>
                <a:latin typeface="Times New Roman" pitchFamily="18" charset="0"/>
                <a:cs typeface="Times New Roman" pitchFamily="18" charset="0"/>
              </a:rPr>
              <a:t>التخطيط التنفيذي (التشغيلي) 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ar-SA" sz="3600">
                <a:latin typeface="Times New Roman" pitchFamily="18" charset="0"/>
                <a:cs typeface="Times New Roman" pitchFamily="18" charset="0"/>
              </a:rPr>
              <a:t>(ستة اشهر إلى سنة)</a:t>
            </a: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97" grpId="0" build="allAtOnce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310952" y="70408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ar-SA" sz="6600" dirty="0">
                <a:latin typeface="Arial" pitchFamily="34" charset="0"/>
                <a:cs typeface="Arial" pitchFamily="34" charset="0"/>
              </a:rPr>
              <a:t>لماذا لا يخطط الناس ؟</a:t>
            </a:r>
            <a:endParaRPr lang="en-US" sz="6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ar-SA"/>
              <a:t>فيس بوك / المدرب خالد السطان abuwlla@hotmail.com   </a:t>
            </a:r>
            <a:endParaRPr lang="en-US"/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3568" y="1953006"/>
            <a:ext cx="8329613" cy="495217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الركون الي الوضع الحالي.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عدم القدرة على رسم خطة.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عدم معرفة الأولويات وترتيبها حسب الأهمية.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العوائق الاجتماعية والبيئية.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الخوف من المجهول.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  <a:p>
            <a:pPr>
              <a:lnSpc>
                <a:spcPct val="90000"/>
              </a:lnSpc>
            </a:pPr>
            <a:r>
              <a:rPr lang="ar-SA" sz="4000" dirty="0">
                <a:latin typeface="Arabic Typesetting" pitchFamily="66" charset="-78"/>
                <a:cs typeface="Arabic Typesetting" pitchFamily="66" charset="-78"/>
              </a:rPr>
              <a:t>عدم الثبات وقلة الصبر.</a:t>
            </a:r>
            <a:endParaRPr lang="en-US" sz="4000" dirty="0">
              <a:latin typeface="Arabic Typesetting" pitchFamily="66" charset="-78"/>
              <a:cs typeface="Arabic Typesetting" pitchFamily="66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4369" y="5822130"/>
            <a:ext cx="648072" cy="476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0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4E322DD-56C5-4D81-B81E-C6E573188B15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9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BBCDDC-86BC-471B-B550-E95986572F06}" type="slidenum">
              <a:rPr lang="ar-SA"/>
              <a:pPr>
                <a:defRPr/>
              </a:pPr>
              <a:t>18</a:t>
            </a:fld>
            <a:endParaRPr lang="en-US"/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828800" y="5445125"/>
            <a:ext cx="5611813" cy="584775"/>
          </a:xfrm>
          <a:prstGeom prst="rect">
            <a:avLst/>
          </a:prstGeom>
          <a:solidFill>
            <a:srgbClr val="800000"/>
          </a:solidFill>
          <a:ln w="76200" cap="sq">
            <a:pattFill prst="sphere">
              <a:fgClr>
                <a:srgbClr val="FFFF99"/>
              </a:fgClr>
              <a:bgClr>
                <a:srgbClr val="FF0000"/>
              </a:bgClr>
            </a:patt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hangingPunct="0"/>
            <a:r>
              <a:rPr lang="ar-SA" sz="3200" b="1" dirty="0">
                <a:solidFill>
                  <a:schemeClr val="bg1"/>
                </a:solidFill>
                <a:latin typeface="Times New Roman" pitchFamily="18" charset="0"/>
              </a:rPr>
              <a:t>إذا</a:t>
            </a:r>
            <a:r>
              <a:rPr lang="en-US" sz="3200" b="1" dirty="0">
                <a:solidFill>
                  <a:schemeClr val="bg1"/>
                </a:solidFill>
                <a:latin typeface="Times New Roman" pitchFamily="18" charset="0"/>
              </a:rPr>
              <a:t> </a:t>
            </a:r>
            <a:r>
              <a:rPr lang="ar-YE" sz="3200" b="1" dirty="0">
                <a:solidFill>
                  <a:schemeClr val="bg1"/>
                </a:solidFill>
                <a:latin typeface="Times New Roman" pitchFamily="18" charset="0"/>
              </a:rPr>
              <a:t> لم تخطط فانت ضمن مخططات ال</a:t>
            </a:r>
            <a:r>
              <a:rPr lang="ar-SA" sz="3200" b="1" dirty="0">
                <a:solidFill>
                  <a:schemeClr val="bg1"/>
                </a:solidFill>
                <a:latin typeface="Times New Roman" pitchFamily="18" charset="0"/>
              </a:rPr>
              <a:t>آ</a:t>
            </a:r>
            <a:r>
              <a:rPr lang="ar-YE" sz="3200" b="1" dirty="0">
                <a:solidFill>
                  <a:schemeClr val="bg1"/>
                </a:solidFill>
                <a:latin typeface="Times New Roman" pitchFamily="18" charset="0"/>
              </a:rPr>
              <a:t>خرين</a:t>
            </a:r>
            <a:endParaRPr lang="ar-SA" sz="32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331913" y="1916113"/>
            <a:ext cx="7848600" cy="30813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r" eaLnBrk="0" hangingPunct="0">
              <a:buFontTx/>
              <a:buChar char="•"/>
              <a:defRPr/>
            </a:pPr>
            <a:r>
              <a:rPr lang="ar-SA" sz="2800" b="1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    أين أنا الآن ؟ و ما هو وضعي الحالي ؟</a:t>
            </a:r>
            <a:endParaRPr lang="ar-SA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algn="r" eaLnBrk="0" hangingPunct="0">
              <a:buFontTx/>
              <a:buChar char="•"/>
              <a:defRPr/>
            </a:pPr>
            <a:endParaRPr lang="en-US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algn="r" eaLnBrk="0" hangingPunct="0">
              <a:buFontTx/>
              <a:buChar char="•"/>
              <a:defRPr/>
            </a:pPr>
            <a:r>
              <a:rPr lang="ar-SA" sz="28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    أين أريد أن أكون ؟ و ما هي طموحاتي المستقبلية ؟</a:t>
            </a:r>
          </a:p>
          <a:p>
            <a:pPr algn="r" eaLnBrk="0" hangingPunct="0">
              <a:buFontTx/>
              <a:buChar char="•"/>
              <a:defRPr/>
            </a:pPr>
            <a:endParaRPr lang="en-US" sz="28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algn="r" eaLnBrk="0" hangingPunct="0">
              <a:buFontTx/>
              <a:buChar char="•"/>
              <a:defRPr/>
            </a:pPr>
            <a:r>
              <a:rPr lang="ar-SA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    كيف سأبلغ تلك المرحلة ؟ ما هي الوسائل المطلوبة ؟</a:t>
            </a:r>
          </a:p>
          <a:p>
            <a:pPr algn="r" eaLnBrk="0" hangingPunct="0">
              <a:buFontTx/>
              <a:buChar char="•"/>
              <a:defRPr/>
            </a:pPr>
            <a:endParaRPr lang="en-US" sz="2800" b="1">
              <a:solidFill>
                <a:srgbClr val="8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Arial" pitchFamily="34" charset="0"/>
            </a:endParaRPr>
          </a:p>
          <a:p>
            <a:pPr algn="r" eaLnBrk="0" hangingPunct="0">
              <a:buFontTx/>
              <a:buChar char="•"/>
              <a:defRPr/>
            </a:pPr>
            <a:r>
              <a:rPr lang="ar-SA" sz="28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   كيف سأعرف أنني حققت ما أصبو إليه ؟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771775" y="692150"/>
            <a:ext cx="4783138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algn="r" eaLnBrk="0" hangingPunct="0">
              <a:defRPr/>
            </a:pPr>
            <a:r>
              <a:rPr lang="ar-SA" sz="6600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Arial" pitchFamily="34" charset="0"/>
              </a:rPr>
              <a:t> </a:t>
            </a:r>
            <a:r>
              <a:rPr lang="ar-SA" b="1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Simple Bold Jut Out" pitchFamily="2" charset="-78"/>
              </a:rPr>
              <a:t>قف و اسأل نفسك :-</a:t>
            </a:r>
          </a:p>
        </p:txBody>
      </p:sp>
      <p:pic>
        <p:nvPicPr>
          <p:cNvPr id="8" name="صورة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5" grpId="0" animBg="1" autoUpdateAnimBg="0"/>
      <p:bldP spid="20487" grpId="0" build="p" autoUpdateAnimBg="0"/>
      <p:bldP spid="20489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000125"/>
            <a:ext cx="7173913" cy="1143000"/>
          </a:xfrm>
        </p:spPr>
        <p:txBody>
          <a:bodyPr/>
          <a:lstStyle/>
          <a:p>
            <a:pPr algn="ctr" eaLnBrk="1" hangingPunct="1"/>
            <a:r>
              <a:rPr lang="ar-SA" sz="5400" b="1" i="1" dirty="0">
                <a:solidFill>
                  <a:schemeClr val="accent2"/>
                </a:solidFill>
                <a:cs typeface="Times New Roman" pitchFamily="18" charset="0"/>
              </a:rPr>
              <a:t>خطوات </a:t>
            </a:r>
            <a:r>
              <a:rPr lang="ar-SY" sz="5400" b="1" dirty="0">
                <a:cs typeface="Times New Roman" pitchFamily="18" charset="0"/>
              </a:rPr>
              <a:t>إعداد </a:t>
            </a:r>
            <a:r>
              <a:rPr lang="ar-SA" sz="5400" b="1" dirty="0" err="1">
                <a:cs typeface="Times New Roman" pitchFamily="18" charset="0"/>
              </a:rPr>
              <a:t>ال</a:t>
            </a:r>
            <a:r>
              <a:rPr lang="ar-SY" sz="5400" b="1" dirty="0">
                <a:cs typeface="Times New Roman" pitchFamily="18" charset="0"/>
              </a:rPr>
              <a:t>خطة</a:t>
            </a:r>
            <a:endParaRPr lang="en-US" sz="5400" b="1" i="1" dirty="0">
              <a:solidFill>
                <a:schemeClr val="accent2"/>
              </a:solidFill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857250" y="2417763"/>
            <a:ext cx="8001000" cy="3225800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ar-SA" sz="4400" b="1" i="1" dirty="0">
                <a:solidFill>
                  <a:schemeClr val="accent2"/>
                </a:solidFill>
              </a:rPr>
              <a:t>الخطوات الإدارية  </a:t>
            </a:r>
            <a:r>
              <a:rPr lang="ar-SA" sz="4000" b="1" dirty="0" err="1">
                <a:solidFill>
                  <a:schemeClr val="tx2"/>
                </a:solidFill>
              </a:rPr>
              <a:t>لإ</a:t>
            </a:r>
            <a:r>
              <a:rPr lang="ar-SY" sz="4000" b="1" dirty="0">
                <a:solidFill>
                  <a:schemeClr val="tx2"/>
                </a:solidFill>
              </a:rPr>
              <a:t>عداد </a:t>
            </a:r>
            <a:r>
              <a:rPr lang="ar-SA" sz="4000" b="1" dirty="0">
                <a:solidFill>
                  <a:schemeClr val="tx2"/>
                </a:solidFill>
              </a:rPr>
              <a:t>ال</a:t>
            </a:r>
            <a:r>
              <a:rPr lang="ar-SY" sz="4000" b="1" dirty="0">
                <a:solidFill>
                  <a:schemeClr val="tx2"/>
                </a:solidFill>
              </a:rPr>
              <a:t>خطة</a:t>
            </a:r>
            <a:r>
              <a:rPr lang="ar-SA" sz="4000" b="1" dirty="0">
                <a:solidFill>
                  <a:schemeClr val="tx2"/>
                </a:solidFill>
              </a:rPr>
              <a:t>.</a:t>
            </a:r>
            <a:r>
              <a:rPr lang="ar-SY" sz="4000" b="1" i="1" dirty="0">
                <a:solidFill>
                  <a:schemeClr val="tx2"/>
                </a:solidFill>
              </a:rPr>
              <a:t> </a:t>
            </a:r>
            <a:endParaRPr lang="ar-SA" sz="4400" b="1" i="1" dirty="0">
              <a:solidFill>
                <a:schemeClr val="tx2"/>
              </a:solidFill>
            </a:endParaRPr>
          </a:p>
          <a:p>
            <a:pPr eaLnBrk="1" hangingPunct="1">
              <a:lnSpc>
                <a:spcPct val="200000"/>
              </a:lnSpc>
            </a:pPr>
            <a:r>
              <a:rPr lang="ar-SA" sz="4800" b="1" i="1" dirty="0">
                <a:solidFill>
                  <a:schemeClr val="accent2"/>
                </a:solidFill>
              </a:rPr>
              <a:t>الخطوات الموضوعية </a:t>
            </a:r>
            <a:r>
              <a:rPr lang="ar-SA" sz="3600" b="1" dirty="0" err="1">
                <a:solidFill>
                  <a:schemeClr val="tx2"/>
                </a:solidFill>
              </a:rPr>
              <a:t>لإ</a:t>
            </a:r>
            <a:r>
              <a:rPr lang="ar-SY" sz="3600" b="1" dirty="0">
                <a:solidFill>
                  <a:schemeClr val="tx2"/>
                </a:solidFill>
              </a:rPr>
              <a:t>عداد </a:t>
            </a:r>
            <a:r>
              <a:rPr lang="ar-SA" sz="3600" b="1" dirty="0">
                <a:solidFill>
                  <a:schemeClr val="tx2"/>
                </a:solidFill>
              </a:rPr>
              <a:t>ال</a:t>
            </a:r>
            <a:r>
              <a:rPr lang="ar-SY" sz="3600" b="1" dirty="0">
                <a:solidFill>
                  <a:schemeClr val="tx2"/>
                </a:solidFill>
              </a:rPr>
              <a:t>خطة</a:t>
            </a:r>
            <a:r>
              <a:rPr lang="ar-SA" sz="3600" b="1" dirty="0">
                <a:solidFill>
                  <a:schemeClr val="tx2"/>
                </a:solidFill>
              </a:rPr>
              <a:t>.</a:t>
            </a:r>
            <a:r>
              <a:rPr lang="ar-SY" sz="3600" b="1" i="1" dirty="0">
                <a:solidFill>
                  <a:schemeClr val="tx2"/>
                </a:solidFill>
              </a:rPr>
              <a:t> </a:t>
            </a:r>
            <a:endParaRPr lang="ar-SA" sz="4800" b="1" i="1" dirty="0">
              <a:solidFill>
                <a:schemeClr val="tx2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ar-SA" sz="7200" dirty="0">
                <a:solidFill>
                  <a:srgbClr val="0070C0"/>
                </a:solidFill>
                <a:cs typeface="MCS Taybah H_I normal." pitchFamily="2" charset="-78"/>
              </a:rPr>
              <a:t>تعريف الإدارة</a:t>
            </a:r>
            <a:r>
              <a:rPr lang="ar-SA" sz="7200" dirty="0">
                <a:solidFill>
                  <a:srgbClr val="0070C0"/>
                </a:solidFill>
              </a:rPr>
              <a:t>  </a:t>
            </a:r>
            <a:endParaRPr lang="en-US" sz="7200" dirty="0">
              <a:solidFill>
                <a:srgbClr val="0070C0"/>
              </a:solidFill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E530CD-32D6-4E36-86B0-CC870CFA76DF}" type="datetime3">
              <a:rPr lang="ar-SA"/>
              <a:pPr>
                <a:defRPr/>
              </a:pPr>
              <a:t>14 شوال، 1440</a:t>
            </a:fld>
            <a:endParaRPr lang="en-US" dirty="0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97C90B-C058-49AD-B87A-7819099ACC24}" type="slidenum">
              <a:rPr lang="ar-SA"/>
              <a:pPr>
                <a:defRPr/>
              </a:pPr>
              <a:t>2</a:t>
            </a:fld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ar-SA" sz="2800" dirty="0">
                <a:cs typeface="Andalus" pitchFamily="18" charset="-78"/>
              </a:rPr>
              <a:t>من تديرونها بينكم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ar-SA" sz="4800" dirty="0">
                <a:solidFill>
                  <a:srgbClr val="FF0000"/>
                </a:solidFill>
                <a:cs typeface="MCS Taybah S_U normal." pitchFamily="2" charset="-78"/>
              </a:rPr>
              <a:t>إتمام قضايا الحقوق والالتزامات بما لا يقبل التأجيل أو عدم المراضاة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ar-SA" sz="2800" dirty="0">
                <a:cs typeface="Andalus" pitchFamily="18" charset="-78"/>
              </a:rPr>
              <a:t>من التدورة أي: المجلس، ومدارة الأمور معالجتها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ar-SA" sz="4800" dirty="0">
                <a:solidFill>
                  <a:srgbClr val="FF0000"/>
                </a:solidFill>
                <a:cs typeface="MCS Taybah S_U normal." pitchFamily="2" charset="-78"/>
              </a:rPr>
              <a:t>الجهة التي تعنى بمعالجة الأمور والقضايا الحاصلة من خلال الإلزام بالفعل أو الترك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4800" dirty="0">
              <a:solidFill>
                <a:srgbClr val="FF0000"/>
              </a:solidFill>
              <a:cs typeface="MCS Taybah S_U normal." pitchFamily="2" charset="-78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Rectangle 8"/>
          <p:cNvSpPr>
            <a:spLocks noGrp="1" noChangeArrowheads="1"/>
          </p:cNvSpPr>
          <p:nvPr>
            <p:ph type="title"/>
          </p:nvPr>
        </p:nvSpPr>
        <p:spPr>
          <a:xfrm>
            <a:off x="785813" y="785813"/>
            <a:ext cx="6956425" cy="1428750"/>
          </a:xfrm>
        </p:spPr>
        <p:txBody>
          <a:bodyPr>
            <a:normAutofit fontScale="90000"/>
          </a:bodyPr>
          <a:lstStyle/>
          <a:p>
            <a:pPr algn="ctr" rtl="0" eaLnBrk="1" hangingPunct="1">
              <a:spcBef>
                <a:spcPts val="600"/>
              </a:spcBef>
              <a:defRPr/>
            </a:pPr>
            <a:r>
              <a:rPr lang="en-US" sz="6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ar-SA" sz="6000" b="1" i="1" dirty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الخطوات الإدارية</a:t>
            </a:r>
            <a:r>
              <a:rPr lang="ar-SA" sz="6000" b="1" i="1" dirty="0">
                <a:solidFill>
                  <a:schemeClr val="accent2"/>
                </a:solidFill>
                <a:cs typeface="Times New Roman" pitchFamily="18" charset="0"/>
              </a:rPr>
              <a:t>  </a:t>
            </a:r>
            <a:r>
              <a:rPr lang="ar-SA" sz="5400" b="1" i="1" dirty="0">
                <a:solidFill>
                  <a:schemeClr val="accent2"/>
                </a:solidFill>
                <a:cs typeface="Times New Roman" pitchFamily="18" charset="0"/>
              </a:rPr>
              <a:t/>
            </a:r>
            <a:br>
              <a:rPr lang="ar-SA" sz="5400" b="1" i="1" dirty="0">
                <a:solidFill>
                  <a:schemeClr val="accent2"/>
                </a:solidFill>
                <a:cs typeface="Times New Roman" pitchFamily="18" charset="0"/>
              </a:rPr>
            </a:br>
            <a:r>
              <a:rPr lang="ar-SA" sz="2800" b="1" dirty="0">
                <a:solidFill>
                  <a:schemeClr val="accent5">
                    <a:lumMod val="50000"/>
                  </a:schemeClr>
                </a:solidFill>
              </a:rPr>
              <a:t>نظام الإقرار والاعتماد </a:t>
            </a:r>
            <a:r>
              <a:rPr lang="ar-SA" sz="2800" b="1" dirty="0" err="1">
                <a:solidFill>
                  <a:schemeClr val="accent5">
                    <a:lumMod val="50000"/>
                  </a:schemeClr>
                </a:solidFill>
              </a:rPr>
              <a:t>لل</a:t>
            </a:r>
            <a:r>
              <a:rPr lang="ar-SY" sz="2800" b="1" dirty="0">
                <a:solidFill>
                  <a:schemeClr val="accent5">
                    <a:lumMod val="50000"/>
                  </a:schemeClr>
                </a:solidFill>
              </a:rPr>
              <a:t>خطة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177" name="Rectangle 9"/>
          <p:cNvSpPr>
            <a:spLocks noGrp="1" noChangeArrowheads="1"/>
          </p:cNvSpPr>
          <p:nvPr>
            <p:ph sz="quarter" idx="1"/>
          </p:nvPr>
        </p:nvSpPr>
        <p:spPr>
          <a:xfrm>
            <a:off x="1143000" y="2357438"/>
            <a:ext cx="6443663" cy="3643312"/>
          </a:xfrm>
          <a:noFill/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ar-SA" b="1"/>
              <a:t>كتابة الخطط الفردية.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b="1"/>
              <a:t>كتابة خطط الإدارات والوحدات.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b="1"/>
              <a:t>العرض على أصحاب القرار.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b="1"/>
              <a:t>المراجعة وإبداء الملاحظات 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b="1"/>
              <a:t>التعديل في ضوء الملاحظات.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b="1"/>
              <a:t>الاعتماد من جهة الاختصاص.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 build="p" autoUpdateAnimBg="0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5713" y="928688"/>
            <a:ext cx="7173912" cy="1214437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</a:pPr>
            <a:r>
              <a:rPr lang="ar-SA" b="1" i="1" dirty="0">
                <a:solidFill>
                  <a:schemeClr val="accent2"/>
                </a:solidFill>
                <a:cs typeface="Times New Roman" pitchFamily="18" charset="0"/>
              </a:rPr>
              <a:t>الخطوات الموضوعية </a:t>
            </a:r>
            <a:r>
              <a:rPr lang="ar-SA" sz="3600" b="1" dirty="0" err="1">
                <a:cs typeface="Times New Roman" pitchFamily="18" charset="0"/>
              </a:rPr>
              <a:t>لإ</a:t>
            </a:r>
            <a:r>
              <a:rPr lang="ar-SY" sz="3600" b="1" dirty="0">
                <a:cs typeface="Times New Roman" pitchFamily="18" charset="0"/>
              </a:rPr>
              <a:t>عداد </a:t>
            </a:r>
            <a:r>
              <a:rPr lang="ar-YE" sz="3600" b="1" dirty="0">
                <a:cs typeface="Times New Roman" pitchFamily="18" charset="0"/>
              </a:rPr>
              <a:t>ال</a:t>
            </a:r>
            <a:r>
              <a:rPr lang="ar-SY" sz="3600" b="1" dirty="0">
                <a:cs typeface="Times New Roman" pitchFamily="18" charset="0"/>
              </a:rPr>
              <a:t>خطة </a:t>
            </a:r>
            <a:r>
              <a:rPr lang="ar-SA" sz="3200" b="1" dirty="0">
                <a:cs typeface="Times New Roman" pitchFamily="18" charset="0"/>
              </a:rPr>
              <a:t>.</a:t>
            </a:r>
            <a:r>
              <a:rPr lang="ar-SY" sz="3200" b="1" i="1" dirty="0">
                <a:cs typeface="Times New Roman" pitchFamily="18" charset="0"/>
              </a:rPr>
              <a:t> </a:t>
            </a:r>
            <a:endParaRPr lang="ar-SA" b="1" i="1" dirty="0">
              <a:cs typeface="Times New Roman" pitchFamily="18" charset="0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357313" y="2286000"/>
            <a:ext cx="6985000" cy="3643313"/>
          </a:xfrm>
        </p:spPr>
        <p:txBody>
          <a:bodyPr/>
          <a:lstStyle/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SA" sz="4000" b="1" dirty="0"/>
              <a:t>تقييم الوضع والبيئة العامة </a:t>
            </a:r>
          </a:p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SA" sz="4000" b="1" dirty="0"/>
              <a:t>صياغة الأهداف.</a:t>
            </a:r>
          </a:p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YE" sz="4000" b="1" dirty="0"/>
              <a:t>تحديد الوسائل الرئيسية و الفرعية</a:t>
            </a:r>
            <a:r>
              <a:rPr lang="en-US" sz="4000" b="1" dirty="0"/>
              <a:t> </a:t>
            </a:r>
            <a:endParaRPr lang="ar-SA" sz="4000" b="1" dirty="0"/>
          </a:p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YE" sz="4000" b="1" dirty="0"/>
              <a:t>تحديد التوقيت والزمن</a:t>
            </a:r>
            <a:endParaRPr lang="ar-SA" sz="40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1255713" y="928688"/>
            <a:ext cx="7173912" cy="1214437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</a:pPr>
            <a:r>
              <a:rPr lang="ar-SA" b="1" i="1" dirty="0">
                <a:solidFill>
                  <a:schemeClr val="accent2"/>
                </a:solidFill>
                <a:cs typeface="Times New Roman" pitchFamily="18" charset="0"/>
              </a:rPr>
              <a:t>الخطوات الموضوعية </a:t>
            </a:r>
            <a:r>
              <a:rPr lang="ar-SA" sz="3600" b="1" dirty="0" err="1">
                <a:cs typeface="Times New Roman" pitchFamily="18" charset="0"/>
              </a:rPr>
              <a:t>لإ</a:t>
            </a:r>
            <a:r>
              <a:rPr lang="ar-SY" sz="3600" b="1" dirty="0">
                <a:cs typeface="Times New Roman" pitchFamily="18" charset="0"/>
              </a:rPr>
              <a:t>عداد </a:t>
            </a:r>
            <a:r>
              <a:rPr lang="ar-YE" sz="3600" b="1" dirty="0">
                <a:cs typeface="Times New Roman" pitchFamily="18" charset="0"/>
              </a:rPr>
              <a:t>ال</a:t>
            </a:r>
            <a:r>
              <a:rPr lang="ar-SY" sz="3600" b="1" dirty="0">
                <a:cs typeface="Times New Roman" pitchFamily="18" charset="0"/>
              </a:rPr>
              <a:t>خطة </a:t>
            </a:r>
            <a:r>
              <a:rPr lang="ar-SA" sz="3200" b="1" dirty="0">
                <a:cs typeface="Times New Roman" pitchFamily="18" charset="0"/>
              </a:rPr>
              <a:t>.</a:t>
            </a:r>
            <a:r>
              <a:rPr lang="ar-SY" sz="3200" b="1" i="1" dirty="0">
                <a:cs typeface="Times New Roman" pitchFamily="18" charset="0"/>
              </a:rPr>
              <a:t> </a:t>
            </a:r>
            <a:endParaRPr lang="ar-SA" b="1" i="1" dirty="0">
              <a:cs typeface="Times New Roman" pitchFamily="18" charset="0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357313" y="2286000"/>
            <a:ext cx="6985000" cy="3643313"/>
          </a:xfrm>
        </p:spPr>
        <p:txBody>
          <a:bodyPr/>
          <a:lstStyle/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YE" sz="4000" b="1"/>
              <a:t>تحديد المسئولية</a:t>
            </a:r>
            <a:r>
              <a:rPr lang="en-US" sz="4000" b="1"/>
              <a:t> </a:t>
            </a:r>
            <a:endParaRPr lang="ar-SA" sz="4000" b="1"/>
          </a:p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SA" sz="4000" b="1"/>
              <a:t>تحديد الموازنات التقديرية</a:t>
            </a:r>
          </a:p>
          <a:p>
            <a:pPr marL="742950" indent="-742950" eaLnBrk="1" hangingPunct="1">
              <a:lnSpc>
                <a:spcPct val="90000"/>
              </a:lnSpc>
              <a:buFont typeface="Times New Roman" pitchFamily="18" charset="0"/>
              <a:buAutoNum type="arabicParenR"/>
            </a:pPr>
            <a:r>
              <a:rPr lang="ar-YE" sz="4000" b="1"/>
              <a:t>تحديد </a:t>
            </a:r>
            <a:r>
              <a:rPr lang="ar-SA" sz="4000" b="1"/>
              <a:t>أساليب التقويم.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ar-YE" sz="6600" dirty="0">
                <a:latin typeface="Adobe نسخ Medium" pitchFamily="50" charset="-78"/>
                <a:cs typeface="Adobe نسخ Medium" pitchFamily="50" charset="-78"/>
              </a:rPr>
              <a:t>خطوات وضع خطة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1A938E-24BC-4887-892B-29328B9C62C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15A9B4-279B-43D8-AFDF-104A9562972D}" type="slidenum">
              <a:rPr lang="ar-SA" smtClean="0"/>
              <a:pPr>
                <a:defRPr/>
              </a:pPr>
              <a:t>23</a:t>
            </a:fld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ar-YE" sz="4000" dirty="0"/>
              <a:t>وضع الأهداف</a:t>
            </a:r>
          </a:p>
          <a:p>
            <a:r>
              <a:rPr lang="ar-YE" sz="4000" dirty="0"/>
              <a:t>وسائل تحقيق الأهداف </a:t>
            </a:r>
          </a:p>
          <a:p>
            <a:r>
              <a:rPr lang="ar-YE" sz="4000" dirty="0"/>
              <a:t>الزمن المحدد</a:t>
            </a:r>
          </a:p>
          <a:p>
            <a:r>
              <a:rPr lang="ar-YE" sz="4000" dirty="0"/>
              <a:t>الميزانية</a:t>
            </a:r>
          </a:p>
          <a:p>
            <a:r>
              <a:rPr lang="ar-YE" sz="4000" dirty="0"/>
              <a:t>المنفذون</a:t>
            </a:r>
          </a:p>
          <a:p>
            <a:r>
              <a:rPr lang="ar-YE" sz="4000" dirty="0"/>
              <a:t>مؤشر النجاح (التقييم)</a:t>
            </a:r>
          </a:p>
        </p:txBody>
      </p:sp>
    </p:spTree>
    <p:extLst>
      <p:ext uri="{BB962C8B-B14F-4D97-AF65-F5344CB8AC3E}">
        <p14:creationId xmlns:p14="http://schemas.microsoft.com/office/powerpoint/2010/main" val="401400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85875" y="332656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6000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تعريف الأهداف</a:t>
            </a:r>
            <a:endParaRPr lang="en-US" sz="6000" b="1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sp>
        <p:nvSpPr>
          <p:cNvPr id="471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1171575" y="1196752"/>
            <a:ext cx="7543800" cy="355441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200000"/>
              </a:lnSpc>
            </a:pPr>
            <a:r>
              <a:rPr lang="ar-SA" sz="3600" dirty="0">
                <a:ea typeface="Majalla UI"/>
                <a:cs typeface="Times New Roman" pitchFamily="18" charset="0"/>
              </a:rPr>
              <a:t>(</a:t>
            </a:r>
            <a:r>
              <a:rPr lang="ar-SA" sz="3600" b="1" dirty="0">
                <a:ea typeface="Majalla UI"/>
                <a:cs typeface="Times New Roman" pitchFamily="18" charset="0"/>
              </a:rPr>
              <a:t>التغيرات التي نتوقع حدوثها في المستقبل) .</a:t>
            </a:r>
          </a:p>
          <a:p>
            <a:pPr eaLnBrk="1" hangingPunct="1">
              <a:lnSpc>
                <a:spcPct val="200000"/>
              </a:lnSpc>
            </a:pPr>
            <a:r>
              <a:rPr lang="ar-SA" sz="3600" b="1" dirty="0">
                <a:ea typeface="Majalla UI"/>
                <a:cs typeface="Times New Roman" pitchFamily="18" charset="0"/>
              </a:rPr>
              <a:t>على (أنه النتيجة النهائية للعملية الإدارية) .</a:t>
            </a:r>
          </a:p>
          <a:p>
            <a:pPr eaLnBrk="1" hangingPunct="1">
              <a:lnSpc>
                <a:spcPct val="200000"/>
              </a:lnSpc>
            </a:pPr>
            <a:r>
              <a:rPr lang="ar-SA" sz="3600" b="1" dirty="0">
                <a:ea typeface="Majalla UI"/>
                <a:cs typeface="Times New Roman" pitchFamily="18" charset="0"/>
              </a:rPr>
              <a:t> هو (الغاية التي تسعى المؤسسة لتحقيقها).</a:t>
            </a:r>
            <a:endParaRPr lang="en-US" sz="3600" b="1" dirty="0">
              <a:ea typeface="Majalla UI"/>
              <a:cs typeface="Times New Roman" pitchFamily="18" charset="0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285875" y="785813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5400" b="1" dirty="0">
                <a:solidFill>
                  <a:schemeClr val="tx2">
                    <a:satMod val="130000"/>
                  </a:schemeClr>
                </a:solidFill>
                <a:cs typeface="+mj-cs"/>
              </a:rPr>
              <a:t>أنواع الأهداف</a:t>
            </a:r>
          </a:p>
        </p:txBody>
      </p:sp>
      <p:sp>
        <p:nvSpPr>
          <p:cNvPr id="1024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1285875" y="1928813"/>
            <a:ext cx="7499350" cy="3962400"/>
          </a:xfrm>
        </p:spPr>
        <p:txBody>
          <a:bodyPr/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ar-SA" sz="3600" b="1" i="1" dirty="0">
                <a:solidFill>
                  <a:srgbClr val="FF0000"/>
                </a:solidFill>
                <a:latin typeface="Arial" pitchFamily="34" charset="0"/>
                <a:ea typeface="Majalla UI"/>
                <a:cs typeface="Times New Roman" pitchFamily="18" charset="0"/>
              </a:rPr>
              <a:t>الأهداف العامة :</a:t>
            </a: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 وتسمى بالغايات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أهداف توضع على المستوى التخطيطي العام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أهداف كبرى واسعة وشاملة صعبة القياس.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تأتي على شكل عبارات مرنة.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غير محدد بفترة زمنية .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6028409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24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285875" y="857250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ar-SA" sz="6000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أنواع الأهداف</a:t>
            </a:r>
            <a:endParaRPr lang="ar-SA" sz="5400" b="1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sp>
        <p:nvSpPr>
          <p:cNvPr id="11267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1143000" y="1785938"/>
            <a:ext cx="7499350" cy="3890962"/>
          </a:xfrm>
        </p:spPr>
        <p:txBody>
          <a:bodyPr>
            <a:normAutofit/>
          </a:bodyPr>
          <a:lstStyle/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Char char="•"/>
            </a:pPr>
            <a:r>
              <a:rPr lang="ar-SA" sz="4000" b="1" i="1" dirty="0">
                <a:solidFill>
                  <a:srgbClr val="FF0000"/>
                </a:solidFill>
                <a:latin typeface="Arial" pitchFamily="34" charset="0"/>
                <a:ea typeface="Majalla UI"/>
                <a:cs typeface="Times New Roman" pitchFamily="18" charset="0"/>
              </a:rPr>
              <a:t>الأهداف الجزئية (الخاصة) :</a:t>
            </a:r>
            <a:r>
              <a:rPr lang="ar-SA" sz="4000" b="1" i="1" dirty="0">
                <a:solidFill>
                  <a:srgbClr val="000000"/>
                </a:solidFill>
                <a:latin typeface="Arial" pitchFamily="34" charset="0"/>
                <a:ea typeface="Majalla UI"/>
                <a:cs typeface="Times New Roman" pitchFamily="18" charset="0"/>
              </a:rPr>
              <a:t>-</a:t>
            </a:r>
            <a:r>
              <a:rPr lang="ar-SA" dirty="0">
                <a:latin typeface="Arial" pitchFamily="34" charset="0"/>
                <a:ea typeface="Majalla UI"/>
                <a:cs typeface="Times New Roman" pitchFamily="18" charset="0"/>
              </a:rPr>
              <a:t> </a:t>
            </a:r>
          </a:p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Char char="•"/>
            </a:pPr>
            <a:r>
              <a:rPr lang="ar-SA" b="1" dirty="0">
                <a:latin typeface="Arial" pitchFamily="34" charset="0"/>
                <a:ea typeface="Majalla UI"/>
                <a:cs typeface="Times New Roman" pitchFamily="18" charset="0"/>
              </a:rPr>
              <a:t>وتسمى الأهداف السلوكية</a:t>
            </a:r>
            <a:endParaRPr lang="ar-SA" dirty="0">
              <a:latin typeface="Arial" pitchFamily="34" charset="0"/>
              <a:ea typeface="Majalla UI"/>
              <a:cs typeface="Times New Roman" pitchFamily="18" charset="0"/>
            </a:endParaRPr>
          </a:p>
          <a:p>
            <a:pPr eaLnBrk="1" hangingPunct="1">
              <a:lnSpc>
                <a:spcPct val="200000"/>
              </a:lnSpc>
              <a:spcBef>
                <a:spcPct val="50000"/>
              </a:spcBef>
              <a:buFontTx/>
              <a:buChar char="•"/>
            </a:pPr>
            <a:r>
              <a:rPr lang="ar-SA" sz="3600" b="1" dirty="0">
                <a:latin typeface="Arial" pitchFamily="34" charset="0"/>
                <a:ea typeface="Majalla UI"/>
                <a:cs typeface="Times New Roman" pitchFamily="18" charset="0"/>
              </a:rPr>
              <a:t>توضع على المستوى التنفيذي للعملية الإدارية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26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714375"/>
            <a:ext cx="7499350" cy="1143000"/>
          </a:xfrm>
        </p:spPr>
        <p:txBody>
          <a:bodyPr/>
          <a:lstStyle/>
          <a:p>
            <a:pPr algn="r" rtl="0" eaLnBrk="1" fontAlgn="auto" hangingPunct="1">
              <a:spcAft>
                <a:spcPts val="0"/>
              </a:spcAft>
              <a:defRPr/>
            </a:pPr>
            <a:r>
              <a:rPr lang="en-US" sz="6000" b="1" dirty="0">
                <a:solidFill>
                  <a:srgbClr val="C00000"/>
                </a:solidFill>
                <a:cs typeface="+mj-cs"/>
              </a:rPr>
              <a:t>smart</a:t>
            </a:r>
            <a:r>
              <a:rPr lang="en-US" sz="6000" b="1" dirty="0">
                <a:solidFill>
                  <a:schemeClr val="tx2">
                    <a:satMod val="130000"/>
                  </a:schemeClr>
                </a:solidFill>
                <a:cs typeface="+mj-cs"/>
              </a:rPr>
              <a:t>  </a:t>
            </a:r>
            <a:r>
              <a:rPr lang="ar-SA" b="1" dirty="0">
                <a:solidFill>
                  <a:schemeClr val="accent5">
                    <a:lumMod val="50000"/>
                  </a:schemeClr>
                </a:solidFill>
                <a:cs typeface="+mj-cs"/>
              </a:rPr>
              <a:t>خصائص الهدف الجزئي :</a:t>
            </a:r>
            <a:endParaRPr lang="en-US" dirty="0">
              <a:solidFill>
                <a:schemeClr val="accent5">
                  <a:lumMod val="50000"/>
                </a:schemeClr>
              </a:solidFill>
              <a:cs typeface="+mj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071688" y="1857375"/>
            <a:ext cx="6072187" cy="4071938"/>
          </a:xfrm>
        </p:spPr>
        <p:txBody>
          <a:bodyPr>
            <a:normAutofit fontScale="85000" lnSpcReduction="20000"/>
          </a:bodyPr>
          <a:lstStyle/>
          <a:p>
            <a:pPr marL="365760" indent="-283464" algn="l" rtl="0" eaLnBrk="1" fontAlgn="auto" hangingPunct="1">
              <a:lnSpc>
                <a:spcPct val="16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3600" b="1" dirty="0">
                <a:solidFill>
                  <a:srgbClr val="C00000"/>
                </a:solidFill>
                <a:cs typeface="+mn-cs"/>
              </a:rPr>
              <a:t>S</a:t>
            </a:r>
            <a:r>
              <a:rPr lang="en-US" sz="3600" b="1" dirty="0">
                <a:cs typeface="+mn-cs"/>
              </a:rPr>
              <a:t>pecified</a:t>
            </a:r>
            <a:r>
              <a:rPr lang="en-US" sz="2000" b="1" dirty="0">
                <a:cs typeface="+mn-cs"/>
              </a:rPr>
              <a:t>             </a:t>
            </a:r>
            <a:r>
              <a:rPr lang="ar-SA" sz="2800" b="1" dirty="0">
                <a:cs typeface="+mn-cs"/>
              </a:rPr>
              <a:t>( واضحة ) </a:t>
            </a:r>
            <a:r>
              <a:rPr lang="en-US" sz="2800" b="1" dirty="0">
                <a:cs typeface="+mn-cs"/>
              </a:rPr>
              <a:t>  </a:t>
            </a:r>
            <a:r>
              <a:rPr lang="ar-SA" sz="3800" b="1" dirty="0">
                <a:cs typeface="+mn-cs"/>
              </a:rPr>
              <a:t>محددة</a:t>
            </a:r>
            <a:endParaRPr lang="en-US" sz="3600" b="1" dirty="0">
              <a:cs typeface="+mn-cs"/>
            </a:endParaRPr>
          </a:p>
          <a:p>
            <a:pPr marL="365760" indent="-283464" algn="l" rtl="0" eaLnBrk="1" fontAlgn="auto" hangingPunct="1">
              <a:lnSpc>
                <a:spcPct val="16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3600" b="1" dirty="0">
                <a:solidFill>
                  <a:srgbClr val="C00000"/>
                </a:solidFill>
                <a:cs typeface="+mn-cs"/>
              </a:rPr>
              <a:t>M</a:t>
            </a:r>
            <a:r>
              <a:rPr lang="en-US" sz="3600" b="1" dirty="0">
                <a:cs typeface="+mn-cs"/>
              </a:rPr>
              <a:t>easurable   </a:t>
            </a:r>
            <a:r>
              <a:rPr lang="ar-SA" sz="3600" b="1" dirty="0">
                <a:cs typeface="+mn-cs"/>
              </a:rPr>
              <a:t>قابل للقياس       </a:t>
            </a:r>
          </a:p>
          <a:p>
            <a:pPr marL="365760" indent="-283464" algn="l" rtl="0" eaLnBrk="1" fontAlgn="auto" hangingPunct="1">
              <a:lnSpc>
                <a:spcPct val="16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3600" b="1" dirty="0">
                <a:solidFill>
                  <a:srgbClr val="C00000"/>
                </a:solidFill>
                <a:cs typeface="+mn-cs"/>
              </a:rPr>
              <a:t>A</a:t>
            </a:r>
            <a:r>
              <a:rPr lang="en-US" sz="3600" b="1" dirty="0">
                <a:cs typeface="+mn-cs"/>
              </a:rPr>
              <a:t>chievable         </a:t>
            </a:r>
            <a:r>
              <a:rPr lang="ar-SA" sz="3600" b="1" dirty="0">
                <a:cs typeface="+mn-cs"/>
              </a:rPr>
              <a:t>يمكن تحقيقها</a:t>
            </a:r>
          </a:p>
          <a:p>
            <a:pPr marL="365760" indent="-283464" algn="l" rtl="0" eaLnBrk="1" fontAlgn="auto" hangingPunct="1">
              <a:lnSpc>
                <a:spcPct val="16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3600" b="1" dirty="0">
                <a:solidFill>
                  <a:srgbClr val="C00000"/>
                </a:solidFill>
                <a:cs typeface="+mn-cs"/>
              </a:rPr>
              <a:t>R</a:t>
            </a:r>
            <a:r>
              <a:rPr lang="en-US" sz="3600" b="1" dirty="0">
                <a:cs typeface="+mn-cs"/>
              </a:rPr>
              <a:t>eality                     </a:t>
            </a:r>
            <a:r>
              <a:rPr lang="ar-SA" sz="3600" b="1" dirty="0">
                <a:cs typeface="+mn-cs"/>
              </a:rPr>
              <a:t>واقعية   </a:t>
            </a:r>
            <a:endParaRPr lang="en-US" sz="3600" b="1" dirty="0">
              <a:cs typeface="+mn-cs"/>
            </a:endParaRPr>
          </a:p>
          <a:p>
            <a:pPr marL="365760" indent="-283464" algn="l" rtl="0" eaLnBrk="1" fontAlgn="auto" hangingPunct="1">
              <a:lnSpc>
                <a:spcPct val="160000"/>
              </a:lnSpc>
              <a:spcAft>
                <a:spcPts val="0"/>
              </a:spcAft>
              <a:buFont typeface="Wingdings 2"/>
              <a:buChar char=""/>
              <a:defRPr/>
            </a:pPr>
            <a:r>
              <a:rPr lang="en-US" sz="4300" b="1" dirty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T</a:t>
            </a:r>
            <a:r>
              <a:rPr lang="en-US" sz="3600" b="1" dirty="0">
                <a:cs typeface="+mn-cs"/>
              </a:rPr>
              <a:t>iming </a:t>
            </a:r>
            <a:r>
              <a:rPr lang="ar-SA" sz="3600" b="1" dirty="0">
                <a:cs typeface="+mn-cs"/>
              </a:rPr>
              <a:t>محددة بزمن                  </a:t>
            </a:r>
            <a:endParaRPr lang="en-US" sz="2000" dirty="0">
              <a:cs typeface="+mn-cs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cs typeface="+mn-cs"/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352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5435600" y="1066800"/>
            <a:ext cx="3619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280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786063" y="857250"/>
            <a:ext cx="6072187" cy="92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/>
          <a:lstStyle/>
          <a:p>
            <a:pPr algn="ctr">
              <a:defRPr/>
            </a:pPr>
            <a:r>
              <a:rPr lang="ar-SA" sz="5400" b="1" dirty="0">
                <a:solidFill>
                  <a:schemeClr val="accent5">
                    <a:lumMod val="75000"/>
                  </a:schemeClr>
                </a:solidFill>
              </a:rPr>
              <a:t>تحديد الأهداف المطلوبة </a:t>
            </a:r>
            <a:endParaRPr lang="en-US" sz="5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graphicFrame>
        <p:nvGraphicFramePr>
          <p:cNvPr id="7" name="رسم تخطيطي 6"/>
          <p:cNvGraphicFramePr/>
          <p:nvPr/>
        </p:nvGraphicFramePr>
        <p:xfrm>
          <a:off x="3786182" y="2214554"/>
          <a:ext cx="5000660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utoUpdateAnimBg="0"/>
      <p:bldGraphic spid="7" grpId="0">
        <p:bldSub>
          <a:bldDgm bld="lvl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5435600" y="1066800"/>
            <a:ext cx="3619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280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786063" y="857250"/>
            <a:ext cx="6072187" cy="92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/>
          <a:lstStyle/>
          <a:p>
            <a:pPr algn="ctr" eaLnBrk="0" hangingPunct="0">
              <a:defRPr/>
            </a:pPr>
            <a:r>
              <a:rPr lang="ar-SA" sz="5400" b="1" dirty="0">
                <a:solidFill>
                  <a:schemeClr val="accent5">
                    <a:lumMod val="75000"/>
                  </a:schemeClr>
                </a:solidFill>
              </a:rPr>
              <a:t>معايير لصياغة الأهداف</a:t>
            </a:r>
          </a:p>
        </p:txBody>
      </p:sp>
      <p:graphicFrame>
        <p:nvGraphicFramePr>
          <p:cNvPr id="7" name="رسم تخطيطي 6"/>
          <p:cNvGraphicFramePr/>
          <p:nvPr/>
        </p:nvGraphicFramePr>
        <p:xfrm>
          <a:off x="3786182" y="2214554"/>
          <a:ext cx="5000660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utoUpdateAnimBg="0"/>
      <p:bldGraphic spid="7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pattFill prst="dashVert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1778000" y="893763"/>
            <a:ext cx="5530850" cy="1323975"/>
          </a:xfrm>
          <a:prstGeom prst="rect">
            <a:avLst/>
          </a:prstGeom>
          <a:noFill/>
          <a:ln w="12700" cap="sq">
            <a:solidFill>
              <a:schemeClr val="tx2"/>
            </a:solidFill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ar-SA" sz="8000" dirty="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تعريف الإدارة </a:t>
            </a:r>
          </a:p>
        </p:txBody>
      </p:sp>
      <p:sp>
        <p:nvSpPr>
          <p:cNvPr id="65541" name="Rectangle 5"/>
          <p:cNvSpPr>
            <a:spLocks noGrp="1"/>
          </p:cNvSpPr>
          <p:nvPr>
            <p:ph type="body" sz="half" idx="4294967295"/>
          </p:nvPr>
        </p:nvSpPr>
        <p:spPr>
          <a:xfrm>
            <a:off x="0" y="2420938"/>
            <a:ext cx="3898900" cy="3344862"/>
          </a:xfrm>
        </p:spPr>
        <p:txBody>
          <a:bodyPr/>
          <a:lstStyle/>
          <a:p>
            <a:r>
              <a:rPr lang="ar-YE" altLang="zh-CN" sz="44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لتحقيق</a:t>
            </a:r>
            <a:r>
              <a:rPr lang="ar-YE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ar-YE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الأهداف</a:t>
            </a:r>
          </a:p>
          <a:p>
            <a:r>
              <a:rPr lang="ar-YE" altLang="zh-CN" sz="44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وفق</a:t>
            </a:r>
            <a:r>
              <a:rPr lang="ar-YE" altLang="zh-CN" sz="4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ar-YE" altLang="zh-CN" sz="44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وظائف أساسية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65542" name="Rectangle 6"/>
          <p:cNvSpPr>
            <a:spLocks noGrp="1"/>
          </p:cNvSpPr>
          <p:nvPr>
            <p:ph type="body" sz="half" idx="4294967295"/>
          </p:nvPr>
        </p:nvSpPr>
        <p:spPr>
          <a:xfrm>
            <a:off x="5548313" y="2492375"/>
            <a:ext cx="3595687" cy="3344863"/>
          </a:xfrm>
        </p:spPr>
        <p:txBody>
          <a:bodyPr/>
          <a:lstStyle/>
          <a:p>
            <a:r>
              <a:rPr lang="ar-YE" altLang="zh-CN" sz="4400">
                <a:effectLst>
                  <a:outerShdw blurRad="38100" dist="38100" dir="2700000" algn="tl">
                    <a:srgbClr val="C0C0C0"/>
                  </a:outerShdw>
                </a:effectLst>
              </a:rPr>
              <a:t>عملية </a:t>
            </a:r>
          </a:p>
          <a:p>
            <a:r>
              <a:rPr lang="ar-YE" altLang="zh-CN" sz="44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توظيف</a:t>
            </a:r>
            <a:r>
              <a:rPr lang="ar-YE" altLang="zh-CN" sz="44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ar-YE" altLang="zh-CN" sz="4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الموارد</a:t>
            </a:r>
            <a:r>
              <a:rPr lang="ar-YE" altLang="zh-CN" sz="44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r>
              <a:rPr lang="ar-YE" altLang="zh-CN" sz="440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التنظيمية</a:t>
            </a:r>
            <a:r>
              <a:rPr lang="ar-YE" altLang="zh-CN" sz="280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1" grpId="0" build="p"/>
      <p:bldP spid="6554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5435600" y="1066800"/>
            <a:ext cx="3619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280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786063" y="857250"/>
            <a:ext cx="6072187" cy="92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/>
          <a:lstStyle/>
          <a:p>
            <a:pPr algn="ctr" eaLnBrk="0" hangingPunct="0">
              <a:defRPr/>
            </a:pPr>
            <a:r>
              <a:rPr lang="ar-SA" sz="5400" b="1" dirty="0">
                <a:solidFill>
                  <a:schemeClr val="accent5">
                    <a:lumMod val="75000"/>
                  </a:schemeClr>
                </a:solidFill>
              </a:rPr>
              <a:t>معايير لصياغة الأهداف</a:t>
            </a:r>
          </a:p>
        </p:txBody>
      </p:sp>
      <p:graphicFrame>
        <p:nvGraphicFramePr>
          <p:cNvPr id="7" name="رسم تخطيطي 6"/>
          <p:cNvGraphicFramePr/>
          <p:nvPr>
            <p:extLst>
              <p:ext uri="{D42A27DB-BD31-4B8C-83A1-F6EECF244321}">
                <p14:modId xmlns:p14="http://schemas.microsoft.com/office/powerpoint/2010/main" val="4013135496"/>
              </p:ext>
            </p:extLst>
          </p:nvPr>
        </p:nvGraphicFramePr>
        <p:xfrm>
          <a:off x="3714744" y="2214554"/>
          <a:ext cx="4857784" cy="37862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utoUpdateAnimBg="0"/>
      <p:bldGraphic spid="7" grpId="0">
        <p:bldSub>
          <a:bldDgm bld="lvlOne"/>
        </p:bldSub>
      </p:bldGraphic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ChangeArrowheads="1"/>
          </p:cNvSpPr>
          <p:nvPr/>
        </p:nvSpPr>
        <p:spPr bwMode="auto">
          <a:xfrm>
            <a:off x="5435600" y="1066800"/>
            <a:ext cx="361950" cy="519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endParaRPr lang="en-US" sz="2800">
              <a:solidFill>
                <a:srgbClr val="0066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2786063" y="857250"/>
            <a:ext cx="6072187" cy="9286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/>
          <a:lstStyle/>
          <a:p>
            <a:pPr algn="ctr" eaLnBrk="0" hangingPunct="0">
              <a:defRPr/>
            </a:pPr>
            <a:r>
              <a:rPr lang="ar-SA" sz="5400" b="1" dirty="0">
                <a:solidFill>
                  <a:schemeClr val="accent5">
                    <a:lumMod val="75000"/>
                  </a:schemeClr>
                </a:solidFill>
              </a:rPr>
              <a:t>معايير لصياغة الأهداف</a:t>
            </a:r>
          </a:p>
        </p:txBody>
      </p:sp>
      <p:graphicFrame>
        <p:nvGraphicFramePr>
          <p:cNvPr id="7" name="رسم تخطيطي 6"/>
          <p:cNvGraphicFramePr/>
          <p:nvPr>
            <p:extLst>
              <p:ext uri="{D42A27DB-BD31-4B8C-83A1-F6EECF244321}">
                <p14:modId xmlns:p14="http://schemas.microsoft.com/office/powerpoint/2010/main" val="1944741911"/>
              </p:ext>
            </p:extLst>
          </p:nvPr>
        </p:nvGraphicFramePr>
        <p:xfrm>
          <a:off x="3786182" y="2214554"/>
          <a:ext cx="5000660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صورة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64576BBF-DA55-4843-9C03-3C3F8E4CCE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79E369AE-E9FB-4207-B3AA-F05485696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1" grpId="0" autoUpdateAnimBg="0"/>
      <p:bldGraphic spid="7" grpId="0">
        <p:bldSub>
          <a:bldDgm bld="lvlOne"/>
        </p:bldSub>
      </p:bldGraphic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BEF83-986C-48A4-83EE-767C259C0D35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10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636C4-FEA3-4FB2-AE8C-F4246DC924BE}" type="slidenum">
              <a:rPr lang="ar-SA"/>
              <a:pPr>
                <a:defRPr/>
              </a:pPr>
              <a:t>32</a:t>
            </a:fld>
            <a:endParaRPr lang="en-US"/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6432377" y="2276872"/>
            <a:ext cx="2520950" cy="206210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raditional Arabic" pitchFamily="18" charset="-78"/>
              </a:rPr>
              <a:t>الأمنيات الجميلة والطموحات ما لم يكن لها رصيد من الواقع تبقى مثلَ:</a:t>
            </a:r>
          </a:p>
        </p:txBody>
      </p:sp>
      <p:sp>
        <p:nvSpPr>
          <p:cNvPr id="43020" name="Rectangle 12"/>
          <p:cNvSpPr>
            <a:spLocks noChangeArrowheads="1"/>
          </p:cNvSpPr>
          <p:nvPr/>
        </p:nvSpPr>
        <p:spPr bwMode="auto">
          <a:xfrm>
            <a:off x="2791647" y="2852936"/>
            <a:ext cx="3048000" cy="1754326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5400" b="1" dirty="0">
                <a:solidFill>
                  <a:schemeClr val="tx1"/>
                </a:solidFill>
                <a:latin typeface="Times New Roman" pitchFamily="18" charset="0"/>
                <a:cs typeface="Simple Indust Shaded" pitchFamily="2" charset="-78"/>
              </a:rPr>
              <a:t>بيوتٍ من الرمل</a:t>
            </a:r>
          </a:p>
        </p:txBody>
      </p:sp>
      <p:sp>
        <p:nvSpPr>
          <p:cNvPr id="24583" name="Line 13"/>
          <p:cNvSpPr>
            <a:spLocks noChangeShapeType="1"/>
          </p:cNvSpPr>
          <p:nvPr/>
        </p:nvSpPr>
        <p:spPr bwMode="auto">
          <a:xfrm>
            <a:off x="6096000" y="304800"/>
            <a:ext cx="0" cy="6553200"/>
          </a:xfrm>
          <a:prstGeom prst="line">
            <a:avLst/>
          </a:prstGeom>
          <a:noFill/>
          <a:ln w="38100" cap="sq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ar-YE"/>
          </a:p>
        </p:txBody>
      </p:sp>
      <p:sp>
        <p:nvSpPr>
          <p:cNvPr id="24584" name="Text Box 14"/>
          <p:cNvSpPr txBox="1">
            <a:spLocks noChangeArrowheads="1"/>
          </p:cNvSpPr>
          <p:nvPr/>
        </p:nvSpPr>
        <p:spPr bwMode="auto">
          <a:xfrm>
            <a:off x="631825" y="5818188"/>
            <a:ext cx="4718050" cy="641350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ar-SA" sz="3600" b="1">
                <a:solidFill>
                  <a:schemeClr val="bg1"/>
                </a:solidFill>
                <a:latin typeface="Times New Roman" pitchFamily="18" charset="0"/>
              </a:rPr>
              <a:t>بيت رمل تم بناؤه على أحد الشواطئ</a:t>
            </a:r>
            <a:endParaRPr lang="en-US" sz="3600" b="1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3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9" grpId="0" autoUpdateAnimBg="0"/>
      <p:bldP spid="4302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71BF39-4177-4FF9-BA5C-3C6FA2DF8C61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195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56F15C-A8D7-4235-9C98-832982B2E335}" type="slidenum">
              <a:rPr lang="ar-SA"/>
              <a:pPr>
                <a:defRPr/>
              </a:pPr>
              <a:t>33</a:t>
            </a:fld>
            <a:endParaRPr lang="en-US"/>
          </a:p>
        </p:txBody>
      </p:sp>
      <p:sp>
        <p:nvSpPr>
          <p:cNvPr id="2057" name="Rectangle 4"/>
          <p:cNvSpPr>
            <a:spLocks noChangeArrowheads="1"/>
          </p:cNvSpPr>
          <p:nvPr/>
        </p:nvSpPr>
        <p:spPr bwMode="auto">
          <a:xfrm>
            <a:off x="1609725" y="9906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7858125" y="16764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059" name="Freeform 6"/>
          <p:cNvSpPr>
            <a:spLocks/>
          </p:cNvSpPr>
          <p:nvPr/>
        </p:nvSpPr>
        <p:spPr bwMode="auto">
          <a:xfrm flipH="1">
            <a:off x="942975" y="5781675"/>
            <a:ext cx="14288" cy="11113"/>
          </a:xfrm>
          <a:custGeom>
            <a:avLst/>
            <a:gdLst>
              <a:gd name="T0" fmla="*/ 0 w 71"/>
              <a:gd name="T1" fmla="*/ 0 h 25"/>
              <a:gd name="T2" fmla="*/ 10666 w 71"/>
              <a:gd name="T3" fmla="*/ 11113 h 25"/>
              <a:gd name="T4" fmla="*/ 14288 w 71"/>
              <a:gd name="T5" fmla="*/ 7557 h 25"/>
              <a:gd name="T6" fmla="*/ 0 w 71"/>
              <a:gd name="T7" fmla="*/ 0 h 25"/>
              <a:gd name="T8" fmla="*/ 0 w 71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25"/>
              <a:gd name="T17" fmla="*/ 71 w 71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25">
                <a:moveTo>
                  <a:pt x="0" y="0"/>
                </a:moveTo>
                <a:lnTo>
                  <a:pt x="53" y="25"/>
                </a:lnTo>
                <a:lnTo>
                  <a:pt x="71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060" name="Freeform 7"/>
          <p:cNvSpPr>
            <a:spLocks/>
          </p:cNvSpPr>
          <p:nvPr/>
        </p:nvSpPr>
        <p:spPr bwMode="auto">
          <a:xfrm flipH="1">
            <a:off x="860425" y="5622925"/>
            <a:ext cx="14288" cy="9525"/>
          </a:xfrm>
          <a:custGeom>
            <a:avLst/>
            <a:gdLst>
              <a:gd name="T0" fmla="*/ 0 w 66"/>
              <a:gd name="T1" fmla="*/ 0 h 19"/>
              <a:gd name="T2" fmla="*/ 11041 w 66"/>
              <a:gd name="T3" fmla="*/ 9525 h 19"/>
              <a:gd name="T4" fmla="*/ 14288 w 66"/>
              <a:gd name="T5" fmla="*/ 4011 h 19"/>
              <a:gd name="T6" fmla="*/ 0 w 66"/>
              <a:gd name="T7" fmla="*/ 0 h 19"/>
              <a:gd name="T8" fmla="*/ 0 w 66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19"/>
              <a:gd name="T17" fmla="*/ 66 w 6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19">
                <a:moveTo>
                  <a:pt x="0" y="0"/>
                </a:moveTo>
                <a:lnTo>
                  <a:pt x="51" y="19"/>
                </a:lnTo>
                <a:lnTo>
                  <a:pt x="66" y="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061" name="Freeform 8"/>
          <p:cNvSpPr>
            <a:spLocks/>
          </p:cNvSpPr>
          <p:nvPr/>
        </p:nvSpPr>
        <p:spPr bwMode="auto">
          <a:xfrm flipH="1">
            <a:off x="909638" y="5768975"/>
            <a:ext cx="14287" cy="11113"/>
          </a:xfrm>
          <a:custGeom>
            <a:avLst/>
            <a:gdLst>
              <a:gd name="T0" fmla="*/ 0 w 72"/>
              <a:gd name="T1" fmla="*/ 0 h 24"/>
              <a:gd name="T2" fmla="*/ 14287 w 72"/>
              <a:gd name="T3" fmla="*/ 8798 h 24"/>
              <a:gd name="T4" fmla="*/ 9525 w 72"/>
              <a:gd name="T5" fmla="*/ 11113 h 24"/>
              <a:gd name="T6" fmla="*/ 0 w 72"/>
              <a:gd name="T7" fmla="*/ 0 h 24"/>
              <a:gd name="T8" fmla="*/ 0 w 72"/>
              <a:gd name="T9" fmla="*/ 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24"/>
              <a:gd name="T17" fmla="*/ 72 w 72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24">
                <a:moveTo>
                  <a:pt x="0" y="0"/>
                </a:moveTo>
                <a:lnTo>
                  <a:pt x="72" y="19"/>
                </a:lnTo>
                <a:lnTo>
                  <a:pt x="48" y="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45070" name="Text Box 14"/>
          <p:cNvSpPr txBox="1">
            <a:spLocks noChangeArrowheads="1"/>
          </p:cNvSpPr>
          <p:nvPr/>
        </p:nvSpPr>
        <p:spPr bwMode="auto">
          <a:xfrm>
            <a:off x="5642061" y="2659117"/>
            <a:ext cx="2209800" cy="457200"/>
          </a:xfrm>
          <a:prstGeom prst="rect">
            <a:avLst/>
          </a:prstGeom>
          <a:solidFill>
            <a:schemeClr val="tx1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2400" b="1">
                <a:solidFill>
                  <a:schemeClr val="bg1"/>
                </a:solidFill>
                <a:latin typeface="Times New Roman" pitchFamily="18" charset="0"/>
                <a:cs typeface="Arial" pitchFamily="34" charset="0"/>
              </a:rPr>
              <a:t>علاقات اجتماعية</a:t>
            </a:r>
          </a:p>
        </p:txBody>
      </p:sp>
      <p:sp>
        <p:nvSpPr>
          <p:cNvPr id="45074" name="Text Box 18"/>
          <p:cNvSpPr txBox="1">
            <a:spLocks noChangeArrowheads="1"/>
          </p:cNvSpPr>
          <p:nvPr/>
        </p:nvSpPr>
        <p:spPr bwMode="auto">
          <a:xfrm>
            <a:off x="2857488" y="2209800"/>
            <a:ext cx="2133600" cy="457200"/>
          </a:xfrm>
          <a:prstGeom prst="rect">
            <a:avLst/>
          </a:prstGeom>
          <a:solidFill>
            <a:schemeClr val="tx1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جمع مال</a:t>
            </a:r>
          </a:p>
        </p:txBody>
      </p:sp>
      <p:sp>
        <p:nvSpPr>
          <p:cNvPr id="45077" name="Text Box 21"/>
          <p:cNvSpPr txBox="1">
            <a:spLocks noChangeArrowheads="1"/>
          </p:cNvSpPr>
          <p:nvPr/>
        </p:nvSpPr>
        <p:spPr bwMode="auto">
          <a:xfrm>
            <a:off x="3517106" y="623773"/>
            <a:ext cx="2719388" cy="914400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ar-SA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Simple Indust Shaded" pitchFamily="2" charset="-78"/>
              </a:rPr>
              <a:t>الوسائل</a:t>
            </a:r>
            <a:endParaRPr lang="en-US" sz="54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Simple Indust Shaded" pitchFamily="2" charset="-78"/>
            </a:endParaRPr>
          </a:p>
        </p:txBody>
      </p:sp>
      <p:sp>
        <p:nvSpPr>
          <p:cNvPr id="45250" name="Text Box 194"/>
          <p:cNvSpPr txBox="1">
            <a:spLocks noChangeArrowheads="1"/>
          </p:cNvSpPr>
          <p:nvPr/>
        </p:nvSpPr>
        <p:spPr bwMode="auto">
          <a:xfrm>
            <a:off x="251520" y="3140968"/>
            <a:ext cx="2438400" cy="457200"/>
          </a:xfrm>
          <a:prstGeom prst="rect">
            <a:avLst/>
          </a:prstGeom>
          <a:solidFill>
            <a:schemeClr val="tx1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تواصل مع الغير</a:t>
            </a:r>
          </a:p>
        </p:txBody>
      </p:sp>
      <p:sp>
        <p:nvSpPr>
          <p:cNvPr id="196" name="Text Box 18"/>
          <p:cNvSpPr txBox="1">
            <a:spLocks noChangeArrowheads="1"/>
          </p:cNvSpPr>
          <p:nvPr/>
        </p:nvSpPr>
        <p:spPr bwMode="auto">
          <a:xfrm>
            <a:off x="2987824" y="3068960"/>
            <a:ext cx="2133600" cy="457200"/>
          </a:xfrm>
          <a:prstGeom prst="rect">
            <a:avLst/>
          </a:prstGeom>
          <a:solidFill>
            <a:schemeClr val="tx1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YE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تطوير وتأهيل</a:t>
            </a:r>
            <a:endParaRPr lang="ar-SA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0" name="Text Box 191"/>
          <p:cNvSpPr txBox="1">
            <a:spLocks noChangeArrowheads="1"/>
          </p:cNvSpPr>
          <p:nvPr/>
        </p:nvSpPr>
        <p:spPr bwMode="auto">
          <a:xfrm>
            <a:off x="533400" y="2251720"/>
            <a:ext cx="2057400" cy="457200"/>
          </a:xfrm>
          <a:prstGeom prst="rect">
            <a:avLst/>
          </a:prstGeom>
          <a:solidFill>
            <a:schemeClr val="tx1"/>
          </a:solidFill>
          <a:ln w="12700" cap="sq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ar-SA" sz="24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إداري</a:t>
            </a:r>
          </a:p>
        </p:txBody>
      </p:sp>
      <p:pic>
        <p:nvPicPr>
          <p:cNvPr id="15" name="صورة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FC18434-0CAA-43B2-846A-5E1D14F21443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17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A0D5C0-8609-46F6-876C-ECAD783CEAF6}" type="slidenum">
              <a:rPr lang="ar-SA"/>
              <a:pPr>
                <a:defRPr/>
              </a:pPr>
              <a:t>34</a:t>
            </a:fld>
            <a:endParaRPr lang="en-US"/>
          </a:p>
        </p:txBody>
      </p:sp>
      <p:sp>
        <p:nvSpPr>
          <p:cNvPr id="25605" name="Rectangle 3"/>
          <p:cNvSpPr>
            <a:spLocks noChangeArrowheads="1"/>
          </p:cNvSpPr>
          <p:nvPr/>
        </p:nvSpPr>
        <p:spPr bwMode="auto">
          <a:xfrm>
            <a:off x="1609725" y="9906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7858125" y="16764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5607" name="Freeform 5"/>
          <p:cNvSpPr>
            <a:spLocks/>
          </p:cNvSpPr>
          <p:nvPr/>
        </p:nvSpPr>
        <p:spPr bwMode="auto">
          <a:xfrm flipH="1">
            <a:off x="942975" y="5781675"/>
            <a:ext cx="14288" cy="11113"/>
          </a:xfrm>
          <a:custGeom>
            <a:avLst/>
            <a:gdLst>
              <a:gd name="T0" fmla="*/ 0 w 71"/>
              <a:gd name="T1" fmla="*/ 0 h 25"/>
              <a:gd name="T2" fmla="*/ 10666 w 71"/>
              <a:gd name="T3" fmla="*/ 11113 h 25"/>
              <a:gd name="T4" fmla="*/ 14288 w 71"/>
              <a:gd name="T5" fmla="*/ 7557 h 25"/>
              <a:gd name="T6" fmla="*/ 0 w 71"/>
              <a:gd name="T7" fmla="*/ 0 h 25"/>
              <a:gd name="T8" fmla="*/ 0 w 71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25"/>
              <a:gd name="T17" fmla="*/ 71 w 71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25">
                <a:moveTo>
                  <a:pt x="0" y="0"/>
                </a:moveTo>
                <a:lnTo>
                  <a:pt x="53" y="25"/>
                </a:lnTo>
                <a:lnTo>
                  <a:pt x="71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5608" name="Freeform 6"/>
          <p:cNvSpPr>
            <a:spLocks/>
          </p:cNvSpPr>
          <p:nvPr/>
        </p:nvSpPr>
        <p:spPr bwMode="auto">
          <a:xfrm flipH="1">
            <a:off x="860425" y="5622925"/>
            <a:ext cx="14288" cy="9525"/>
          </a:xfrm>
          <a:custGeom>
            <a:avLst/>
            <a:gdLst>
              <a:gd name="T0" fmla="*/ 0 w 66"/>
              <a:gd name="T1" fmla="*/ 0 h 19"/>
              <a:gd name="T2" fmla="*/ 11041 w 66"/>
              <a:gd name="T3" fmla="*/ 9525 h 19"/>
              <a:gd name="T4" fmla="*/ 14288 w 66"/>
              <a:gd name="T5" fmla="*/ 4011 h 19"/>
              <a:gd name="T6" fmla="*/ 0 w 66"/>
              <a:gd name="T7" fmla="*/ 0 h 19"/>
              <a:gd name="T8" fmla="*/ 0 w 66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19"/>
              <a:gd name="T17" fmla="*/ 66 w 6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19">
                <a:moveTo>
                  <a:pt x="0" y="0"/>
                </a:moveTo>
                <a:lnTo>
                  <a:pt x="51" y="19"/>
                </a:lnTo>
                <a:lnTo>
                  <a:pt x="66" y="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5609" name="Freeform 7"/>
          <p:cNvSpPr>
            <a:spLocks/>
          </p:cNvSpPr>
          <p:nvPr/>
        </p:nvSpPr>
        <p:spPr bwMode="auto">
          <a:xfrm flipH="1">
            <a:off x="909638" y="5768975"/>
            <a:ext cx="14287" cy="11113"/>
          </a:xfrm>
          <a:custGeom>
            <a:avLst/>
            <a:gdLst>
              <a:gd name="T0" fmla="*/ 0 w 72"/>
              <a:gd name="T1" fmla="*/ 0 h 24"/>
              <a:gd name="T2" fmla="*/ 14287 w 72"/>
              <a:gd name="T3" fmla="*/ 8798 h 24"/>
              <a:gd name="T4" fmla="*/ 9525 w 72"/>
              <a:gd name="T5" fmla="*/ 11113 h 24"/>
              <a:gd name="T6" fmla="*/ 0 w 72"/>
              <a:gd name="T7" fmla="*/ 0 h 24"/>
              <a:gd name="T8" fmla="*/ 0 w 72"/>
              <a:gd name="T9" fmla="*/ 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24"/>
              <a:gd name="T17" fmla="*/ 72 w 72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24">
                <a:moveTo>
                  <a:pt x="0" y="0"/>
                </a:moveTo>
                <a:lnTo>
                  <a:pt x="72" y="19"/>
                </a:lnTo>
                <a:lnTo>
                  <a:pt x="48" y="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52242" name="Text Box 18"/>
          <p:cNvSpPr txBox="1">
            <a:spLocks noChangeArrowheads="1"/>
          </p:cNvSpPr>
          <p:nvPr/>
        </p:nvSpPr>
        <p:spPr bwMode="auto">
          <a:xfrm>
            <a:off x="1965325" y="68263"/>
            <a:ext cx="4767263" cy="914400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ar-SA" sz="5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Simple Indust Shaded" pitchFamily="2" charset="-78"/>
              </a:rPr>
              <a:t>الجدول الزمني</a:t>
            </a:r>
            <a:endParaRPr lang="en-US" sz="54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Simple Indust Shaded" pitchFamily="2" charset="-78"/>
            </a:endParaRPr>
          </a:p>
        </p:txBody>
      </p:sp>
      <p:sp>
        <p:nvSpPr>
          <p:cNvPr id="52422" name="Text Box 198"/>
          <p:cNvSpPr txBox="1">
            <a:spLocks noChangeArrowheads="1"/>
          </p:cNvSpPr>
          <p:nvPr/>
        </p:nvSpPr>
        <p:spPr bwMode="auto">
          <a:xfrm>
            <a:off x="166688" y="2251075"/>
            <a:ext cx="6781800" cy="1554163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ar-SA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raditional Arabic" pitchFamily="18" charset="-78"/>
              </a:rPr>
              <a:t>” وهو عبارة عن مجموعة من الأنشطة التفصيلية يتم توزيعها ويتم فيه مراعاة القدرات الفردية والمعوقات البيئية والزمنية ويتحلى بالمرونة والواقعية  “</a:t>
            </a:r>
            <a:endParaRPr lang="en-US" sz="32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raditional Arabic" pitchFamily="18" charset="-78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EDEF89-CBED-4F4A-8540-7A3BD9C2F4D2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18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467742-A98C-4D7C-ABE4-5ADD55DAD84B}" type="slidenum">
              <a:rPr lang="ar-SA"/>
              <a:pPr>
                <a:defRPr/>
              </a:pPr>
              <a:t>35</a:t>
            </a:fld>
            <a:endParaRPr lang="en-US"/>
          </a:p>
        </p:txBody>
      </p:sp>
      <p:sp>
        <p:nvSpPr>
          <p:cNvPr id="27653" name="Rectangle 3"/>
          <p:cNvSpPr>
            <a:spLocks noChangeArrowheads="1"/>
          </p:cNvSpPr>
          <p:nvPr/>
        </p:nvSpPr>
        <p:spPr bwMode="auto">
          <a:xfrm>
            <a:off x="1609725" y="9906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7654" name="Rectangle 4"/>
          <p:cNvSpPr>
            <a:spLocks noChangeArrowheads="1"/>
          </p:cNvSpPr>
          <p:nvPr/>
        </p:nvSpPr>
        <p:spPr bwMode="auto">
          <a:xfrm>
            <a:off x="7858125" y="1676400"/>
            <a:ext cx="1588" cy="4763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7655" name="Freeform 5"/>
          <p:cNvSpPr>
            <a:spLocks/>
          </p:cNvSpPr>
          <p:nvPr/>
        </p:nvSpPr>
        <p:spPr bwMode="auto">
          <a:xfrm flipH="1">
            <a:off x="942975" y="5781675"/>
            <a:ext cx="14288" cy="11113"/>
          </a:xfrm>
          <a:custGeom>
            <a:avLst/>
            <a:gdLst>
              <a:gd name="T0" fmla="*/ 0 w 71"/>
              <a:gd name="T1" fmla="*/ 0 h 25"/>
              <a:gd name="T2" fmla="*/ 10666 w 71"/>
              <a:gd name="T3" fmla="*/ 11113 h 25"/>
              <a:gd name="T4" fmla="*/ 14288 w 71"/>
              <a:gd name="T5" fmla="*/ 7557 h 25"/>
              <a:gd name="T6" fmla="*/ 0 w 71"/>
              <a:gd name="T7" fmla="*/ 0 h 25"/>
              <a:gd name="T8" fmla="*/ 0 w 71"/>
              <a:gd name="T9" fmla="*/ 0 h 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"/>
              <a:gd name="T16" fmla="*/ 0 h 25"/>
              <a:gd name="T17" fmla="*/ 71 w 71"/>
              <a:gd name="T18" fmla="*/ 25 h 2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" h="25">
                <a:moveTo>
                  <a:pt x="0" y="0"/>
                </a:moveTo>
                <a:lnTo>
                  <a:pt x="53" y="25"/>
                </a:lnTo>
                <a:lnTo>
                  <a:pt x="71" y="17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7656" name="Freeform 6"/>
          <p:cNvSpPr>
            <a:spLocks/>
          </p:cNvSpPr>
          <p:nvPr/>
        </p:nvSpPr>
        <p:spPr bwMode="auto">
          <a:xfrm flipH="1">
            <a:off x="860425" y="5622925"/>
            <a:ext cx="14288" cy="9525"/>
          </a:xfrm>
          <a:custGeom>
            <a:avLst/>
            <a:gdLst>
              <a:gd name="T0" fmla="*/ 0 w 66"/>
              <a:gd name="T1" fmla="*/ 0 h 19"/>
              <a:gd name="T2" fmla="*/ 11041 w 66"/>
              <a:gd name="T3" fmla="*/ 9525 h 19"/>
              <a:gd name="T4" fmla="*/ 14288 w 66"/>
              <a:gd name="T5" fmla="*/ 4011 h 19"/>
              <a:gd name="T6" fmla="*/ 0 w 66"/>
              <a:gd name="T7" fmla="*/ 0 h 19"/>
              <a:gd name="T8" fmla="*/ 0 w 66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19"/>
              <a:gd name="T17" fmla="*/ 66 w 66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19">
                <a:moveTo>
                  <a:pt x="0" y="0"/>
                </a:moveTo>
                <a:lnTo>
                  <a:pt x="51" y="19"/>
                </a:lnTo>
                <a:lnTo>
                  <a:pt x="66" y="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27657" name="Freeform 7"/>
          <p:cNvSpPr>
            <a:spLocks/>
          </p:cNvSpPr>
          <p:nvPr/>
        </p:nvSpPr>
        <p:spPr bwMode="auto">
          <a:xfrm flipH="1">
            <a:off x="909638" y="5768975"/>
            <a:ext cx="14287" cy="11113"/>
          </a:xfrm>
          <a:custGeom>
            <a:avLst/>
            <a:gdLst>
              <a:gd name="T0" fmla="*/ 0 w 72"/>
              <a:gd name="T1" fmla="*/ 0 h 24"/>
              <a:gd name="T2" fmla="*/ 14287 w 72"/>
              <a:gd name="T3" fmla="*/ 8798 h 24"/>
              <a:gd name="T4" fmla="*/ 9525 w 72"/>
              <a:gd name="T5" fmla="*/ 11113 h 24"/>
              <a:gd name="T6" fmla="*/ 0 w 72"/>
              <a:gd name="T7" fmla="*/ 0 h 24"/>
              <a:gd name="T8" fmla="*/ 0 w 72"/>
              <a:gd name="T9" fmla="*/ 0 h 2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24"/>
              <a:gd name="T17" fmla="*/ 72 w 72"/>
              <a:gd name="T18" fmla="*/ 24 h 2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24">
                <a:moveTo>
                  <a:pt x="0" y="0"/>
                </a:moveTo>
                <a:lnTo>
                  <a:pt x="72" y="19"/>
                </a:lnTo>
                <a:lnTo>
                  <a:pt x="48" y="24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ar-YE"/>
          </a:p>
        </p:txBody>
      </p:sp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2820988" y="68263"/>
            <a:ext cx="3063875" cy="914400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ar-SA" sz="5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Simple Indust Shaded" pitchFamily="2" charset="-78"/>
              </a:rPr>
              <a:t>الميزانية</a:t>
            </a:r>
            <a:endParaRPr lang="en-US" sz="54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Simple Indust Shaded" pitchFamily="2" charset="-78"/>
            </a:endParaRPr>
          </a:p>
        </p:txBody>
      </p:sp>
      <p:sp>
        <p:nvSpPr>
          <p:cNvPr id="54287" name="Text Box 15"/>
          <p:cNvSpPr txBox="1">
            <a:spLocks noChangeArrowheads="1"/>
          </p:cNvSpPr>
          <p:nvPr/>
        </p:nvSpPr>
        <p:spPr bwMode="auto">
          <a:xfrm>
            <a:off x="166688" y="2251075"/>
            <a:ext cx="6781800" cy="1554163"/>
          </a:xfrm>
          <a:prstGeom prst="rect">
            <a:avLst/>
          </a:prstGeom>
          <a:noFill/>
          <a:ln w="5080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 eaLnBrk="0" hangingPunct="0">
              <a:defRPr/>
            </a:pPr>
            <a:r>
              <a:rPr lang="ar-SA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raditional Arabic" pitchFamily="18" charset="-78"/>
              </a:rPr>
              <a:t>” يتم فيها بيان القوى البشرية والمادية عن طريق الارقام ويتم فيه مراعاة القدرات الفردية والجماعية والمعوقات البيئية والزمنية ويتحلى بالمرونة والواقعية  “</a:t>
            </a:r>
            <a:endParaRPr lang="en-US" sz="3200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raditional Arabic" pitchFamily="18" charset="-78"/>
            </a:endParaRPr>
          </a:p>
        </p:txBody>
      </p:sp>
      <p:pic>
        <p:nvPicPr>
          <p:cNvPr id="11" name="صورة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1A938E-24BC-4887-892B-29328B9C62C8}" type="datetime3">
              <a:rPr lang="ar-SA" smtClean="0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B15A9B4-279B-43D8-AFDF-104A9562972D}" type="slidenum">
              <a:rPr lang="ar-SA" smtClean="0"/>
              <a:pPr>
                <a:defRPr/>
              </a:pPr>
              <a:t>36</a:t>
            </a:fld>
            <a:endParaRPr lang="en-US"/>
          </a:p>
        </p:txBody>
      </p:sp>
      <p:graphicFrame>
        <p:nvGraphicFramePr>
          <p:cNvPr id="6" name="جدول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81861"/>
              </p:ext>
            </p:extLst>
          </p:nvPr>
        </p:nvGraphicFramePr>
        <p:xfrm>
          <a:off x="-3964" y="188640"/>
          <a:ext cx="8968452" cy="65064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2132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788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68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11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499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43847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الهدف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الوسيلة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الزمن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المنفذ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الميزانية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التقييم (</a:t>
                      </a:r>
                      <a:r>
                        <a:rPr lang="ar-YE" dirty="0" err="1"/>
                        <a:t>موشر</a:t>
                      </a:r>
                      <a:r>
                        <a:rPr lang="ar-YE" dirty="0"/>
                        <a:t> الانجاز)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sz="2400" dirty="0"/>
                        <a:t>تأهيل</a:t>
                      </a:r>
                      <a:r>
                        <a:rPr lang="ar-YE" sz="2400" baseline="0" dirty="0"/>
                        <a:t> ا</a:t>
                      </a:r>
                      <a:r>
                        <a:rPr lang="ar-YE" sz="2400" dirty="0"/>
                        <a:t>لموظفات في</a:t>
                      </a:r>
                      <a:r>
                        <a:rPr lang="ar-YE" sz="2400" baseline="0" dirty="0"/>
                        <a:t> مجال الإدارة والتخطيط</a:t>
                      </a:r>
                      <a:endParaRPr lang="ar-Y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برنامج تدريبي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2014/1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...</a:t>
                      </a:r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80000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اكتساب</a:t>
                      </a:r>
                      <a:r>
                        <a:rPr lang="ar-YE" baseline="0" dirty="0"/>
                        <a:t> الافراد مهارات التخطيط</a:t>
                      </a:r>
                      <a:endParaRPr lang="ar-Y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sz="2400" dirty="0"/>
                        <a:t>تأهيل المرشدات</a:t>
                      </a:r>
                      <a:r>
                        <a:rPr lang="ar-YE" sz="2400" baseline="0" dirty="0"/>
                        <a:t> علميا</a:t>
                      </a:r>
                      <a:endParaRPr lang="ar-YE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sz="2400" dirty="0"/>
                        <a:t>عمل دوره علميه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sz="2000" dirty="0"/>
                        <a:t>2014/2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...</a:t>
                      </a:r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50000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عمل حمله</a:t>
                      </a:r>
                      <a:r>
                        <a:rPr lang="ar-YE" baseline="0" dirty="0"/>
                        <a:t> علي مستو</a:t>
                      </a:r>
                      <a:r>
                        <a:rPr lang="ar-SA" baseline="0" dirty="0"/>
                        <a:t>ى</a:t>
                      </a:r>
                      <a:r>
                        <a:rPr lang="ar-YE" baseline="0" dirty="0"/>
                        <a:t> امانة العاصمة بمخاطر الايدز</a:t>
                      </a:r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810090">
                <a:tc>
                  <a:txBody>
                    <a:bodyPr/>
                    <a:lstStyle/>
                    <a:p>
                      <a:pPr rtl="1"/>
                      <a:r>
                        <a:rPr lang="ar-YE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Y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Rectangle 4"/>
          <p:cNvSpPr>
            <a:spLocks noGrp="1"/>
          </p:cNvSpPr>
          <p:nvPr>
            <p:ph type="title"/>
          </p:nvPr>
        </p:nvSpPr>
        <p:spPr>
          <a:xfrm>
            <a:off x="683568" y="980728"/>
            <a:ext cx="8229600" cy="4105275"/>
          </a:xfrm>
        </p:spPr>
        <p:txBody>
          <a:bodyPr/>
          <a:lstStyle/>
          <a:p>
            <a:pPr algn="ctr"/>
            <a:r>
              <a:rPr lang="ar-SA" sz="10600" b="1" dirty="0">
                <a:solidFill>
                  <a:schemeClr val="tx2"/>
                </a:solidFill>
              </a:rPr>
              <a:t>الوظيفة </a:t>
            </a:r>
            <a:r>
              <a:rPr lang="ar-YE" sz="10600" b="1" dirty="0"/>
              <a:t>الثالثة</a:t>
            </a:r>
            <a:r>
              <a:rPr lang="ar-SA" sz="10600" b="1" dirty="0">
                <a:solidFill>
                  <a:schemeClr val="tx2"/>
                </a:solidFill>
              </a:rPr>
              <a:t/>
            </a:r>
            <a:br>
              <a:rPr lang="ar-SA" sz="10600" b="1" dirty="0">
                <a:solidFill>
                  <a:schemeClr val="tx2"/>
                </a:solidFill>
              </a:rPr>
            </a:br>
            <a:r>
              <a:rPr lang="ar-SA" sz="10600" b="1" dirty="0">
                <a:solidFill>
                  <a:schemeClr val="tx2"/>
                </a:solidFill>
              </a:rPr>
              <a:t> التوظيف</a:t>
            </a:r>
            <a:r>
              <a:rPr lang="ar-SA" sz="8800" dirty="0">
                <a:solidFill>
                  <a:schemeClr val="tx2"/>
                </a:solidFill>
              </a:rPr>
              <a:t> </a:t>
            </a:r>
            <a:endParaRPr lang="en-US" sz="8800" dirty="0">
              <a:solidFill>
                <a:schemeClr val="tx2"/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08050"/>
            <a:ext cx="7499350" cy="925513"/>
          </a:xfrm>
        </p:spPr>
        <p:txBody>
          <a:bodyPr/>
          <a:lstStyle/>
          <a:p>
            <a:pPr algn="ctr" eaLnBrk="1" hangingPunct="1"/>
            <a:r>
              <a:rPr lang="ar-SA" sz="5400" b="1" dirty="0">
                <a:solidFill>
                  <a:srgbClr val="FF0000"/>
                </a:solidFill>
              </a:rPr>
              <a:t>تعريف التوظيف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9750" y="2000250"/>
            <a:ext cx="7993063" cy="4021138"/>
          </a:xfrm>
        </p:spPr>
        <p:txBody>
          <a:bodyPr/>
          <a:lstStyle/>
          <a:p>
            <a:pPr eaLnBrk="1" hangingPunct="1">
              <a:buFont typeface="Wingdings" pitchFamily="2" charset="2"/>
              <a:buChar char="§"/>
            </a:pPr>
            <a:r>
              <a:rPr lang="ar-SA" sz="4400" b="1" dirty="0">
                <a:ea typeface="Majalla UI"/>
                <a:cs typeface="Times New Roman" pitchFamily="18" charset="0"/>
              </a:rPr>
              <a:t>التوظيف وظيفة إدارية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sz="4400" b="1" dirty="0">
                <a:ea typeface="Majalla UI"/>
                <a:cs typeface="Times New Roman" pitchFamily="18" charset="0"/>
              </a:rPr>
              <a:t>يتم بموجبها 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sz="4400" b="1" dirty="0">
                <a:ea typeface="Majalla UI"/>
                <a:cs typeface="Times New Roman" pitchFamily="18" charset="0"/>
              </a:rPr>
              <a:t>تصميم الهيكل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sz="4400" b="1" dirty="0">
                <a:ea typeface="Majalla UI"/>
                <a:cs typeface="Times New Roman" pitchFamily="18" charset="0"/>
              </a:rPr>
              <a:t> لتوجيه جهود الأفراد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ar-SA" sz="4400" b="1" dirty="0">
                <a:ea typeface="Majalla UI"/>
                <a:cs typeface="Times New Roman" pitchFamily="18" charset="0"/>
              </a:rPr>
              <a:t>لتحقيق أهداف محددة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971550" y="981075"/>
            <a:ext cx="7499350" cy="8540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ar-SA" sz="5400" b="1" dirty="0">
                <a:solidFill>
                  <a:srgbClr val="FF0000"/>
                </a:solidFill>
              </a:rPr>
              <a:t>أهمية وفوائد التوظيف 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69925" y="2000250"/>
            <a:ext cx="7862888" cy="4092575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ar-YE" altLang="zh-CN" sz="2800" b="1" dirty="0"/>
              <a:t>تحقيق غاية المؤسسة.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توضيح وتنسيق بيئة العمل 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الاستفادة من قدرات وإمكانيات الأفراد 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 توزيع الإعمال بين العاملين.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التحديد الدقيق للعلاقات بين الأفراد .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تحديد الواجبات والمسئوليات لكل فرد.</a:t>
            </a:r>
          </a:p>
          <a:p>
            <a:pPr>
              <a:lnSpc>
                <a:spcPct val="110000"/>
              </a:lnSpc>
            </a:pPr>
            <a:r>
              <a:rPr lang="ar-YE" altLang="zh-CN" sz="2800" b="1" dirty="0"/>
              <a:t>تسهيل تدفق المعلومات بين أجزاء التوظيف.</a:t>
            </a:r>
            <a:endParaRPr lang="ar-SA" sz="2800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9720" y="6092825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ext Box 2"/>
          <p:cNvSpPr txBox="1">
            <a:spLocks noChangeArrowheads="1"/>
          </p:cNvSpPr>
          <p:nvPr/>
        </p:nvSpPr>
        <p:spPr bwMode="auto">
          <a:xfrm>
            <a:off x="1187450" y="2420938"/>
            <a:ext cx="6337300" cy="249299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justLow" eaLnBrk="0" hangingPunct="0">
              <a:lnSpc>
                <a:spcPct val="80000"/>
              </a:lnSpc>
              <a:buSzPct val="45000"/>
              <a:buFont typeface="Wingdings" pitchFamily="2" charset="2"/>
              <a:buChar char="v"/>
            </a:pPr>
            <a:r>
              <a:rPr lang="ar-SA" altLang="zh-CN" sz="4800" dirty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إ</a:t>
            </a:r>
            <a:r>
              <a:rPr lang="ar-YE" altLang="zh-CN" sz="4800" dirty="0" err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نسانية</a:t>
            </a:r>
            <a:r>
              <a:rPr lang="ar-YE" altLang="zh-CN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Low" eaLnBrk="0" hangingPunct="0">
              <a:lnSpc>
                <a:spcPct val="80000"/>
              </a:lnSpc>
              <a:buSzPct val="45000"/>
              <a:buFont typeface="Wingdings" pitchFamily="2" charset="2"/>
              <a:buChar char="v"/>
            </a:pPr>
            <a:r>
              <a:rPr lang="ar-YE" altLang="zh-CN" sz="4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جماعية</a:t>
            </a:r>
            <a:r>
              <a:rPr lang="ar-YE" altLang="zh-CN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Low" eaLnBrk="0" hangingPunct="0">
              <a:lnSpc>
                <a:spcPct val="80000"/>
              </a:lnSpc>
              <a:buSzPct val="45000"/>
              <a:buFont typeface="Wingdings" pitchFamily="2" charset="2"/>
              <a:buChar char="v"/>
            </a:pPr>
            <a:r>
              <a:rPr lang="ar-YE" altLang="zh-CN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علمية </a:t>
            </a:r>
          </a:p>
          <a:p>
            <a:pPr algn="justLow" eaLnBrk="0" hangingPunct="0">
              <a:lnSpc>
                <a:spcPct val="80000"/>
              </a:lnSpc>
              <a:buSzPct val="45000"/>
              <a:buFont typeface="Wingdings" pitchFamily="2" charset="2"/>
              <a:buChar char="v"/>
            </a:pPr>
            <a:r>
              <a:rPr lang="ar-YE" altLang="zh-CN" sz="480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تنموية</a:t>
            </a:r>
            <a:r>
              <a:rPr lang="ar-YE" altLang="zh-CN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en-US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44387" name="Rectangle 3"/>
          <p:cNvSpPr>
            <a:spLocks noChangeArrowheads="1"/>
          </p:cNvSpPr>
          <p:nvPr/>
        </p:nvSpPr>
        <p:spPr bwMode="auto">
          <a:xfrm>
            <a:off x="895350" y="987425"/>
            <a:ext cx="6413500" cy="14335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>
            <a:outerShdw dist="45791" dir="3378596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ar-SA" sz="8800" dirty="0">
                <a:solidFill>
                  <a:srgbClr val="215968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خصائص الإدارة </a:t>
            </a: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4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4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4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4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81075"/>
            <a:ext cx="7848600" cy="1143000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 eaLnBrk="1" hangingPunct="1"/>
            <a:r>
              <a:rPr lang="ar-YE" altLang="zh-CN" sz="5400" b="1" dirty="0">
                <a:solidFill>
                  <a:srgbClr val="FF0000"/>
                </a:solidFill>
              </a:rPr>
              <a:t>خطوات</a:t>
            </a:r>
            <a:r>
              <a:rPr lang="ar-SA" sz="5400" b="1" dirty="0">
                <a:solidFill>
                  <a:srgbClr val="FF0000"/>
                </a:solidFill>
              </a:rPr>
              <a:t> التوظيف</a:t>
            </a:r>
            <a:endParaRPr lang="en-US" sz="5400" b="1" dirty="0">
              <a:solidFill>
                <a:srgbClr val="FF0000"/>
              </a:solidFill>
            </a:endParaRPr>
          </a:p>
        </p:txBody>
      </p:sp>
      <p:sp>
        <p:nvSpPr>
          <p:cNvPr id="1167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84213" y="2276475"/>
            <a:ext cx="7993062" cy="3673475"/>
          </a:xfrm>
        </p:spPr>
        <p:txBody>
          <a:bodyPr/>
          <a:lstStyle/>
          <a:p>
            <a:r>
              <a:rPr lang="ar-SA" b="1" dirty="0">
                <a:solidFill>
                  <a:srgbClr val="FF0000"/>
                </a:solidFill>
              </a:rPr>
              <a:t>الأولى</a:t>
            </a:r>
            <a:r>
              <a:rPr lang="ar-SA" b="1" dirty="0"/>
              <a:t> : تحديد أهداف انشاء الوحدات.</a:t>
            </a:r>
          </a:p>
          <a:p>
            <a:r>
              <a:rPr lang="ar-SA" b="1" dirty="0">
                <a:solidFill>
                  <a:srgbClr val="FF0000"/>
                </a:solidFill>
              </a:rPr>
              <a:t>الثانية</a:t>
            </a:r>
            <a:r>
              <a:rPr lang="ar-SA" b="1" dirty="0"/>
              <a:t> : تحديد الوظائف.</a:t>
            </a:r>
          </a:p>
          <a:p>
            <a:r>
              <a:rPr lang="ar-SA" b="1" dirty="0">
                <a:solidFill>
                  <a:srgbClr val="FF0000"/>
                </a:solidFill>
              </a:rPr>
              <a:t>الثالثة</a:t>
            </a:r>
            <a:r>
              <a:rPr lang="en-US" b="1" dirty="0"/>
              <a:t> : </a:t>
            </a:r>
            <a:r>
              <a:rPr lang="ar-SA" b="1" dirty="0"/>
              <a:t>تصنيف الانشطة.</a:t>
            </a:r>
            <a:endParaRPr lang="ar-YE" altLang="zh-CN" b="1" dirty="0"/>
          </a:p>
          <a:p>
            <a:r>
              <a:rPr lang="ar-YE" altLang="zh-CN" b="1" dirty="0">
                <a:solidFill>
                  <a:srgbClr val="FF0000"/>
                </a:solidFill>
              </a:rPr>
              <a:t>الرابعة</a:t>
            </a:r>
            <a:r>
              <a:rPr lang="ar-YE" altLang="zh-CN" b="1" dirty="0"/>
              <a:t> : تحديد العلاقات.</a:t>
            </a:r>
            <a:endParaRPr lang="en-US" altLang="zh-CN" b="1" dirty="0"/>
          </a:p>
          <a:p>
            <a:r>
              <a:rPr lang="ar-YE" altLang="zh-CN" b="1" dirty="0">
                <a:solidFill>
                  <a:srgbClr val="FF0000"/>
                </a:solidFill>
              </a:rPr>
              <a:t>الخامسة</a:t>
            </a:r>
            <a:r>
              <a:rPr lang="ar-YE" altLang="zh-CN" b="1" dirty="0"/>
              <a:t> : رسم الهيكل </a:t>
            </a:r>
            <a:r>
              <a:rPr lang="ar-YE" altLang="zh-CN" b="1" dirty="0" err="1"/>
              <a:t>التوظيفى</a:t>
            </a:r>
            <a:r>
              <a:rPr lang="ar-YE" altLang="zh-CN" b="1" dirty="0"/>
              <a:t>.</a:t>
            </a:r>
            <a:endParaRPr lang="en-US" altLang="zh-CN" b="1" dirty="0"/>
          </a:p>
          <a:p>
            <a:r>
              <a:rPr lang="ar-YE" altLang="zh-CN" b="1" dirty="0">
                <a:solidFill>
                  <a:srgbClr val="FF0000"/>
                </a:solidFill>
              </a:rPr>
              <a:t>السادسة</a:t>
            </a:r>
            <a:r>
              <a:rPr lang="en-US" altLang="zh-CN" b="1" dirty="0"/>
              <a:t> : </a:t>
            </a:r>
            <a:r>
              <a:rPr lang="ar-YE" altLang="zh-CN" b="1" dirty="0"/>
              <a:t>إعداد اللائحة التوظيفية.</a:t>
            </a:r>
            <a:endParaRPr lang="ar-SA" b="1" dirty="0"/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67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>
          <a:xfrm>
            <a:off x="301752" y="437800"/>
            <a:ext cx="8534400" cy="758952"/>
          </a:xfrm>
        </p:spPr>
        <p:txBody>
          <a:bodyPr>
            <a:noAutofit/>
          </a:bodyPr>
          <a:lstStyle/>
          <a:p>
            <a:pPr algn="ctr" eaLnBrk="1" hangingPunct="1"/>
            <a:r>
              <a:rPr lang="ar-SA" sz="4400" dirty="0">
                <a:solidFill>
                  <a:srgbClr val="FF0000"/>
                </a:solidFill>
                <a:cs typeface="MCS Taybah H_I normal." pitchFamily="2" charset="-78"/>
              </a:rPr>
              <a:t>التنظيم الوظيفي</a:t>
            </a:r>
            <a:endParaRPr lang="en-US" sz="4400" dirty="0">
              <a:solidFill>
                <a:srgbClr val="FF0000"/>
              </a:solidFill>
              <a:cs typeface="MCS Taybah H_I normal.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A5AC5F-2CFF-48CA-A1B9-A03D107022DF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2970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935480"/>
            <a:ext cx="8229600" cy="917456"/>
          </a:xfrm>
        </p:spPr>
        <p:txBody>
          <a:bodyPr>
            <a:normAutofit fontScale="77500" lnSpcReduction="20000"/>
          </a:bodyPr>
          <a:lstStyle/>
          <a:p>
            <a:pPr marL="0" indent="0" eaLnBrk="1" hangingPunct="1">
              <a:buNone/>
            </a:pPr>
            <a:r>
              <a:rPr lang="ar-SA" sz="5400" dirty="0">
                <a:solidFill>
                  <a:srgbClr val="FF0000"/>
                </a:solidFill>
                <a:cs typeface="MCS Taybah S_U normal." pitchFamily="2" charset="-78"/>
              </a:rPr>
              <a:t>الوظيفة: كل عمل يتم بموجبه تحديد وظائف الم</a:t>
            </a:r>
            <a:r>
              <a:rPr lang="ar-YE" sz="5400" dirty="0" err="1">
                <a:solidFill>
                  <a:srgbClr val="FF0000"/>
                </a:solidFill>
                <a:cs typeface="MCS Taybah S_U normal." pitchFamily="2" charset="-78"/>
              </a:rPr>
              <a:t>ؤسسة</a:t>
            </a:r>
            <a:endParaRPr lang="en-US" sz="5400" dirty="0">
              <a:solidFill>
                <a:srgbClr val="FF0000"/>
              </a:solidFill>
              <a:cs typeface="MCS Taybah S_U normal." pitchFamily="2" charset="-78"/>
            </a:endParaRPr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>
          <a:xfrm>
            <a:off x="158824" y="260648"/>
            <a:ext cx="8229600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ar-SA" sz="5400" dirty="0">
                <a:solidFill>
                  <a:srgbClr val="FF0000"/>
                </a:solidFill>
                <a:cs typeface="MCS Taybah S_U normal." pitchFamily="2" charset="-78"/>
              </a:rPr>
              <a:t>أهمية التنظيم الوظيفي</a:t>
            </a:r>
            <a:endParaRPr lang="en-US" sz="5400" dirty="0">
              <a:solidFill>
                <a:srgbClr val="FF0000"/>
              </a:solidFill>
              <a:cs typeface="MCS Taybah S_U normal." pitchFamily="2" charset="-78"/>
            </a:endParaRP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5B1728-314E-4BF0-9A92-14A9D8480C79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2A4D0D8-2E44-4DDB-9E41-71FF1E4053CB}" type="slidenum">
              <a:rPr lang="ar-SA"/>
              <a:pPr>
                <a:defRPr/>
              </a:pPr>
              <a:t>42</a:t>
            </a:fld>
            <a:endParaRPr lang="en-US"/>
          </a:p>
        </p:txBody>
      </p:sp>
      <p:sp>
        <p:nvSpPr>
          <p:cNvPr id="3072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ar-SA" sz="4800" b="1" dirty="0">
                <a:solidFill>
                  <a:srgbClr val="FFFF00"/>
                </a:solidFill>
                <a:cs typeface="Traditional Arabic" pitchFamily="2" charset="-78"/>
              </a:rPr>
              <a:t>القضاء على الفوضى</a:t>
            </a:r>
          </a:p>
          <a:p>
            <a:pPr eaLnBrk="1" hangingPunct="1"/>
            <a:r>
              <a:rPr lang="ar-SA" sz="4800" b="1" dirty="0">
                <a:solidFill>
                  <a:srgbClr val="FFFF00"/>
                </a:solidFill>
                <a:cs typeface="Traditional Arabic" pitchFamily="2" charset="-78"/>
              </a:rPr>
              <a:t>ينسق العمل</a:t>
            </a:r>
          </a:p>
          <a:p>
            <a:pPr eaLnBrk="1" hangingPunct="1"/>
            <a:r>
              <a:rPr lang="ar-SA" sz="4800" b="1" dirty="0">
                <a:solidFill>
                  <a:srgbClr val="FFFF00"/>
                </a:solidFill>
                <a:cs typeface="Traditional Arabic" pitchFamily="2" charset="-78"/>
              </a:rPr>
              <a:t>يعرف كل فرد باختصاصه</a:t>
            </a:r>
          </a:p>
          <a:p>
            <a:pPr eaLnBrk="1" hangingPunct="1"/>
            <a:r>
              <a:rPr lang="ar-SA" sz="4800" b="1" dirty="0">
                <a:solidFill>
                  <a:srgbClr val="FFFF00"/>
                </a:solidFill>
                <a:cs typeface="Traditional Arabic" pitchFamily="2" charset="-78"/>
              </a:rPr>
              <a:t>يساعد على الاستغلال الأمثل للطاقات</a:t>
            </a:r>
            <a:endParaRPr lang="en-US" sz="4800" b="1" dirty="0">
              <a:solidFill>
                <a:srgbClr val="FFFF00"/>
              </a:solidFill>
              <a:cs typeface="Traditional Arabic" pitchFamily="2" charset="-78"/>
            </a:endParaRPr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028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1461864"/>
            <a:ext cx="8305800" cy="4343400"/>
          </a:xfrm>
        </p:spPr>
        <p:txBody>
          <a:bodyPr>
            <a:noAutofit/>
          </a:bodyPr>
          <a:lstStyle/>
          <a:p>
            <a:pPr marL="571500" indent="-571500" algn="r" eaLnBrk="1" hangingPunct="1">
              <a:buFont typeface="Arial" pitchFamily="34" charset="0"/>
              <a:buChar char="•"/>
            </a:pPr>
            <a:r>
              <a:rPr lang="en-US" sz="3600" dirty="0">
                <a:solidFill>
                  <a:srgbClr val="FF0000"/>
                </a:solidFill>
                <a:cs typeface="Arabic Transparent" pitchFamily="2" charset="0"/>
              </a:rPr>
              <a:t> </a:t>
            </a:r>
            <a:r>
              <a:rPr lang="en-US" sz="3200" dirty="0">
                <a:solidFill>
                  <a:srgbClr val="FF0000"/>
                </a:solidFill>
                <a:cs typeface="Arabic Transparent" pitchFamily="2" charset="0"/>
              </a:rPr>
              <a:t> </a:t>
            </a: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الرأسي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الرأسي </a:t>
            </a:r>
            <a:r>
              <a:rPr lang="ar-SA" sz="3200" dirty="0" err="1">
                <a:solidFill>
                  <a:srgbClr val="FF0000"/>
                </a:solidFill>
                <a:cs typeface="Arabic Transparent" pitchFamily="2" charset="0"/>
              </a:rPr>
              <a:t>الاستشارى</a:t>
            </a:r>
            <a:endParaRPr lang="ar-SA" sz="3200" dirty="0">
              <a:solidFill>
                <a:srgbClr val="FF0000"/>
              </a:solidFill>
              <a:cs typeface="Arabic Transparent" pitchFamily="2" charset="0"/>
            </a:endParaRP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en-US" sz="3200" dirty="0">
                <a:solidFill>
                  <a:srgbClr val="FF0000"/>
                </a:solidFill>
                <a:cs typeface="Arabic Transparent" pitchFamily="2" charset="0"/>
              </a:rPr>
              <a:t> </a:t>
            </a: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حسب الوظيفة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حسب المنتج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الإقليمي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على اساس المستفيدين من الخدمة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المختلط</a:t>
            </a:r>
          </a:p>
          <a:p>
            <a:pPr lvl="1" algn="r" eaLnBrk="1" hangingPunct="1">
              <a:buFontTx/>
              <a:buBlip>
                <a:blip r:embed="rId3"/>
              </a:buBlip>
            </a:pPr>
            <a:r>
              <a:rPr lang="ar-SA" sz="3200" dirty="0">
                <a:solidFill>
                  <a:srgbClr val="FF0000"/>
                </a:solidFill>
                <a:cs typeface="Arabic Transparent" pitchFamily="2" charset="0"/>
              </a:rPr>
              <a:t>التنظيم باللجان</a:t>
            </a:r>
          </a:p>
        </p:txBody>
      </p:sp>
      <p:sp>
        <p:nvSpPr>
          <p:cNvPr id="68611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9pPr>
          </a:lstStyle>
          <a:p>
            <a:pPr eaLnBrk="1" hangingPunct="1"/>
            <a:fld id="{CDC3BA44-9747-4E87-B3CE-C809A29578D5}" type="slidenum">
              <a:rPr lang="ar-SA" sz="1400">
                <a:solidFill>
                  <a:srgbClr val="FF0000"/>
                </a:solidFill>
                <a:cs typeface="Times New Roman" pitchFamily="18" charset="0"/>
              </a:rPr>
              <a:pPr eaLnBrk="1" hangingPunct="1"/>
              <a:t>43</a:t>
            </a:fld>
            <a:endParaRPr lang="en-US" sz="1400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pPr eaLnBrk="1" hangingPunct="1"/>
            <a:r>
              <a:rPr lang="ar-SA" b="1">
                <a:solidFill>
                  <a:srgbClr val="FF0000"/>
                </a:solidFill>
                <a:cs typeface="Arabic Transparent" pitchFamily="2" charset="0"/>
              </a:rPr>
              <a:t>أنواع التنظيم</a:t>
            </a:r>
            <a:endParaRPr lang="en-US" b="1">
              <a:solidFill>
                <a:srgbClr val="FF0000"/>
              </a:solidFill>
              <a:cs typeface="Arabic Transparen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65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AutoShape 2"/>
          <p:cNvSpPr>
            <a:spLocks noChangeArrowheads="1"/>
          </p:cNvSpPr>
          <p:nvPr/>
        </p:nvSpPr>
        <p:spPr bwMode="auto">
          <a:xfrm>
            <a:off x="3300413" y="2649538"/>
            <a:ext cx="1112837" cy="779462"/>
          </a:xfrm>
          <a:prstGeom prst="bevel">
            <a:avLst>
              <a:gd name="adj" fmla="val 12500"/>
            </a:avLst>
          </a:prstGeom>
          <a:solidFill>
            <a:srgbClr val="0000FF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المستودعات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3" name="AutoShape 3"/>
          <p:cNvSpPr>
            <a:spLocks noChangeArrowheads="1"/>
          </p:cNvSpPr>
          <p:nvPr/>
        </p:nvSpPr>
        <p:spPr bwMode="auto">
          <a:xfrm>
            <a:off x="7537450" y="2649538"/>
            <a:ext cx="1073150" cy="779462"/>
          </a:xfrm>
          <a:prstGeom prst="bevel">
            <a:avLst>
              <a:gd name="adj" fmla="val 12500"/>
            </a:avLst>
          </a:prstGeom>
          <a:solidFill>
            <a:srgbClr val="FF00FF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المالية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4" name="AutoShape 4"/>
          <p:cNvSpPr>
            <a:spLocks noChangeArrowheads="1"/>
          </p:cNvSpPr>
          <p:nvPr/>
        </p:nvSpPr>
        <p:spPr bwMode="auto">
          <a:xfrm>
            <a:off x="4603750" y="2649538"/>
            <a:ext cx="1144588" cy="779462"/>
          </a:xfrm>
          <a:prstGeom prst="bevel">
            <a:avLst>
              <a:gd name="adj" fmla="val 12500"/>
            </a:avLst>
          </a:prstGeom>
          <a:solidFill>
            <a:srgbClr val="800080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الإسكان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5" name="AutoShape 5"/>
          <p:cNvSpPr>
            <a:spLocks noChangeArrowheads="1"/>
          </p:cNvSpPr>
          <p:nvPr/>
        </p:nvSpPr>
        <p:spPr bwMode="auto">
          <a:xfrm>
            <a:off x="1871663" y="2649538"/>
            <a:ext cx="1216025" cy="779462"/>
          </a:xfrm>
          <a:prstGeom prst="bevel">
            <a:avLst>
              <a:gd name="adj" fmla="val 12500"/>
            </a:avLst>
          </a:prstGeom>
          <a:solidFill>
            <a:srgbClr val="00CCFF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المشتريات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6" name="AutoShape 6"/>
          <p:cNvSpPr>
            <a:spLocks noChangeArrowheads="1"/>
          </p:cNvSpPr>
          <p:nvPr/>
        </p:nvSpPr>
        <p:spPr bwMode="auto">
          <a:xfrm>
            <a:off x="674688" y="2649538"/>
            <a:ext cx="995362" cy="779462"/>
          </a:xfrm>
          <a:prstGeom prst="bevel">
            <a:avLst>
              <a:gd name="adj" fmla="val 12500"/>
            </a:avLst>
          </a:prstGeom>
          <a:solidFill>
            <a:srgbClr val="008000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الموظفين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7" name="AutoShape 7"/>
          <p:cNvSpPr>
            <a:spLocks noChangeArrowheads="1"/>
          </p:cNvSpPr>
          <p:nvPr/>
        </p:nvSpPr>
        <p:spPr bwMode="auto">
          <a:xfrm>
            <a:off x="3733800" y="1066800"/>
            <a:ext cx="1663700" cy="781050"/>
          </a:xfrm>
          <a:prstGeom prst="bevel">
            <a:avLst>
              <a:gd name="adj" fmla="val 12500"/>
            </a:avLst>
          </a:prstGeom>
          <a:solidFill>
            <a:srgbClr val="FF0000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2400" b="1">
                <a:solidFill>
                  <a:schemeClr val="tx1"/>
                </a:solidFill>
                <a:latin typeface="Arial Narrow" pitchFamily="34" charset="0"/>
              </a:rPr>
              <a:t>المدير العام</a:t>
            </a:r>
            <a:endParaRPr lang="en-US" sz="24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8" name="AutoShape 8"/>
          <p:cNvSpPr>
            <a:spLocks noChangeArrowheads="1"/>
          </p:cNvSpPr>
          <p:nvPr/>
        </p:nvSpPr>
        <p:spPr bwMode="auto">
          <a:xfrm>
            <a:off x="5949950" y="2649538"/>
            <a:ext cx="1385888" cy="779462"/>
          </a:xfrm>
          <a:prstGeom prst="bevel">
            <a:avLst>
              <a:gd name="adj" fmla="val 12500"/>
            </a:avLst>
          </a:prstGeom>
          <a:solidFill>
            <a:srgbClr val="800000"/>
          </a:solidFill>
          <a:ln w="12700">
            <a:solidFill>
              <a:srgbClr val="FFFFFF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algn="ctr" rtl="0" eaLnBrk="0" hangingPunct="0">
              <a:defRPr/>
            </a:pPr>
            <a:r>
              <a:rPr lang="ar-SA" sz="1800" b="1">
                <a:solidFill>
                  <a:schemeClr val="tx1"/>
                </a:solidFill>
                <a:latin typeface="Arial Narrow" pitchFamily="34" charset="0"/>
              </a:rPr>
              <a:t>التطوير الإداري</a:t>
            </a:r>
            <a:endParaRPr lang="en-US" sz="1800" b="1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0409" name="Oval 9"/>
          <p:cNvSpPr>
            <a:spLocks noChangeArrowheads="1"/>
          </p:cNvSpPr>
          <p:nvPr/>
        </p:nvSpPr>
        <p:spPr bwMode="auto">
          <a:xfrm>
            <a:off x="5270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0" name="Oval 10"/>
          <p:cNvSpPr>
            <a:spLocks noChangeArrowheads="1"/>
          </p:cNvSpPr>
          <p:nvPr/>
        </p:nvSpPr>
        <p:spPr bwMode="auto">
          <a:xfrm>
            <a:off x="10223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1" name="Oval 11"/>
          <p:cNvSpPr>
            <a:spLocks noChangeArrowheads="1"/>
          </p:cNvSpPr>
          <p:nvPr/>
        </p:nvSpPr>
        <p:spPr bwMode="auto">
          <a:xfrm>
            <a:off x="15176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2" name="Oval 12"/>
          <p:cNvSpPr>
            <a:spLocks noChangeArrowheads="1"/>
          </p:cNvSpPr>
          <p:nvPr/>
        </p:nvSpPr>
        <p:spPr bwMode="auto">
          <a:xfrm>
            <a:off x="20510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3" name="Oval 13"/>
          <p:cNvSpPr>
            <a:spLocks noChangeArrowheads="1"/>
          </p:cNvSpPr>
          <p:nvPr/>
        </p:nvSpPr>
        <p:spPr bwMode="auto">
          <a:xfrm>
            <a:off x="25844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4" name="Oval 14"/>
          <p:cNvSpPr>
            <a:spLocks noChangeArrowheads="1"/>
          </p:cNvSpPr>
          <p:nvPr/>
        </p:nvSpPr>
        <p:spPr bwMode="auto">
          <a:xfrm>
            <a:off x="314960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5" name="Oval 15"/>
          <p:cNvSpPr>
            <a:spLocks noChangeArrowheads="1"/>
          </p:cNvSpPr>
          <p:nvPr/>
        </p:nvSpPr>
        <p:spPr bwMode="auto">
          <a:xfrm>
            <a:off x="42608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6" name="Oval 16"/>
          <p:cNvSpPr>
            <a:spLocks noChangeArrowheads="1"/>
          </p:cNvSpPr>
          <p:nvPr/>
        </p:nvSpPr>
        <p:spPr bwMode="auto">
          <a:xfrm>
            <a:off x="3705225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7" name="Oval 17"/>
          <p:cNvSpPr>
            <a:spLocks noChangeArrowheads="1"/>
          </p:cNvSpPr>
          <p:nvPr/>
        </p:nvSpPr>
        <p:spPr bwMode="auto">
          <a:xfrm>
            <a:off x="47180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8" name="Oval 18"/>
          <p:cNvSpPr>
            <a:spLocks noChangeArrowheads="1"/>
          </p:cNvSpPr>
          <p:nvPr/>
        </p:nvSpPr>
        <p:spPr bwMode="auto">
          <a:xfrm>
            <a:off x="5349875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19" name="Oval 19"/>
          <p:cNvSpPr>
            <a:spLocks noChangeArrowheads="1"/>
          </p:cNvSpPr>
          <p:nvPr/>
        </p:nvSpPr>
        <p:spPr bwMode="auto">
          <a:xfrm>
            <a:off x="59372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20" name="Oval 20"/>
          <p:cNvSpPr>
            <a:spLocks noChangeArrowheads="1"/>
          </p:cNvSpPr>
          <p:nvPr/>
        </p:nvSpPr>
        <p:spPr bwMode="auto">
          <a:xfrm>
            <a:off x="7046913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21" name="Oval 21"/>
          <p:cNvSpPr>
            <a:spLocks noChangeArrowheads="1"/>
          </p:cNvSpPr>
          <p:nvPr/>
        </p:nvSpPr>
        <p:spPr bwMode="auto">
          <a:xfrm>
            <a:off x="6491288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22" name="Oval 22"/>
          <p:cNvSpPr>
            <a:spLocks noChangeArrowheads="1"/>
          </p:cNvSpPr>
          <p:nvPr/>
        </p:nvSpPr>
        <p:spPr bwMode="auto">
          <a:xfrm>
            <a:off x="7613650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sp>
        <p:nvSpPr>
          <p:cNvPr id="230423" name="Oval 23"/>
          <p:cNvSpPr>
            <a:spLocks noChangeArrowheads="1"/>
          </p:cNvSpPr>
          <p:nvPr/>
        </p:nvSpPr>
        <p:spPr bwMode="auto">
          <a:xfrm>
            <a:off x="8245475" y="4038600"/>
            <a:ext cx="304800" cy="5334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defRPr/>
            </a:pPr>
            <a:endParaRPr lang="ar-YE">
              <a:solidFill>
                <a:schemeClr val="tx1"/>
              </a:solidFill>
            </a:endParaRPr>
          </a:p>
        </p:txBody>
      </p:sp>
      <p:cxnSp>
        <p:nvCxnSpPr>
          <p:cNvPr id="49178" name="AutoShape 24"/>
          <p:cNvCxnSpPr>
            <a:cxnSpLocks noChangeShapeType="1"/>
            <a:stCxn id="230406" idx="2"/>
            <a:endCxn id="230409" idx="0"/>
          </p:cNvCxnSpPr>
          <p:nvPr/>
        </p:nvCxnSpPr>
        <p:spPr bwMode="auto">
          <a:xfrm rot="5400000">
            <a:off x="621507" y="3486943"/>
            <a:ext cx="609600" cy="493713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179" name="AutoShape 25"/>
          <p:cNvCxnSpPr>
            <a:cxnSpLocks noChangeShapeType="1"/>
            <a:stCxn id="230406" idx="2"/>
            <a:endCxn id="230411" idx="0"/>
          </p:cNvCxnSpPr>
          <p:nvPr/>
        </p:nvCxnSpPr>
        <p:spPr bwMode="auto">
          <a:xfrm rot="16200000" flipH="1">
            <a:off x="1116807" y="3485356"/>
            <a:ext cx="609600" cy="496887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0" name="AutoShape 26"/>
          <p:cNvCxnSpPr>
            <a:cxnSpLocks noChangeShapeType="1"/>
            <a:stCxn id="230406" idx="2"/>
            <a:endCxn id="230410" idx="0"/>
          </p:cNvCxnSpPr>
          <p:nvPr/>
        </p:nvCxnSpPr>
        <p:spPr bwMode="auto">
          <a:xfrm>
            <a:off x="1173163" y="3429000"/>
            <a:ext cx="1587" cy="609600"/>
          </a:xfrm>
          <a:prstGeom prst="straightConnector1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49181" name="AutoShape 27"/>
          <p:cNvCxnSpPr>
            <a:cxnSpLocks noChangeShapeType="1"/>
            <a:stCxn id="230405" idx="2"/>
            <a:endCxn id="230412" idx="0"/>
          </p:cNvCxnSpPr>
          <p:nvPr/>
        </p:nvCxnSpPr>
        <p:spPr bwMode="auto">
          <a:xfrm rot="5400000">
            <a:off x="2036763" y="3595687"/>
            <a:ext cx="609600" cy="27622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2" name="AutoShape 28"/>
          <p:cNvCxnSpPr>
            <a:cxnSpLocks noChangeShapeType="1"/>
            <a:stCxn id="230405" idx="2"/>
            <a:endCxn id="230413" idx="0"/>
          </p:cNvCxnSpPr>
          <p:nvPr/>
        </p:nvCxnSpPr>
        <p:spPr bwMode="auto">
          <a:xfrm rot="16200000" flipH="1">
            <a:off x="2303463" y="3605212"/>
            <a:ext cx="609600" cy="25717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cxnSp>
      <p:cxnSp>
        <p:nvCxnSpPr>
          <p:cNvPr id="49183" name="AutoShape 29"/>
          <p:cNvCxnSpPr>
            <a:cxnSpLocks noChangeShapeType="1"/>
            <a:stCxn id="230402" idx="2"/>
            <a:endCxn id="230414" idx="0"/>
          </p:cNvCxnSpPr>
          <p:nvPr/>
        </p:nvCxnSpPr>
        <p:spPr bwMode="auto">
          <a:xfrm rot="5400000">
            <a:off x="3275013" y="3455987"/>
            <a:ext cx="609600" cy="55562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4" name="AutoShape 30"/>
          <p:cNvCxnSpPr>
            <a:cxnSpLocks noChangeShapeType="1"/>
            <a:stCxn id="230402" idx="2"/>
            <a:endCxn id="230415" idx="0"/>
          </p:cNvCxnSpPr>
          <p:nvPr/>
        </p:nvCxnSpPr>
        <p:spPr bwMode="auto">
          <a:xfrm rot="16200000" flipH="1">
            <a:off x="3830638" y="3455987"/>
            <a:ext cx="609600" cy="55562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85" name="AutoShape 31"/>
          <p:cNvCxnSpPr>
            <a:cxnSpLocks noChangeShapeType="1"/>
            <a:stCxn id="230402" idx="2"/>
            <a:endCxn id="230416" idx="0"/>
          </p:cNvCxnSpPr>
          <p:nvPr/>
        </p:nvCxnSpPr>
        <p:spPr bwMode="auto">
          <a:xfrm>
            <a:off x="3857625" y="3429000"/>
            <a:ext cx="0" cy="609600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6" name="AutoShape 32"/>
          <p:cNvCxnSpPr>
            <a:cxnSpLocks noChangeShapeType="1"/>
            <a:stCxn id="230404" idx="2"/>
            <a:endCxn id="230417" idx="0"/>
          </p:cNvCxnSpPr>
          <p:nvPr/>
        </p:nvCxnSpPr>
        <p:spPr bwMode="auto">
          <a:xfrm rot="5400000">
            <a:off x="4718844" y="3580606"/>
            <a:ext cx="609600" cy="306388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7" name="AutoShape 33"/>
          <p:cNvCxnSpPr>
            <a:cxnSpLocks noChangeShapeType="1"/>
            <a:stCxn id="230404" idx="2"/>
            <a:endCxn id="230418" idx="0"/>
          </p:cNvCxnSpPr>
          <p:nvPr/>
        </p:nvCxnSpPr>
        <p:spPr bwMode="auto">
          <a:xfrm rot="16200000" flipH="1">
            <a:off x="5034757" y="3571081"/>
            <a:ext cx="609600" cy="325437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8" name="AutoShape 34"/>
          <p:cNvCxnSpPr>
            <a:cxnSpLocks noChangeShapeType="1"/>
            <a:stCxn id="230408" idx="2"/>
            <a:endCxn id="230419" idx="0"/>
          </p:cNvCxnSpPr>
          <p:nvPr/>
        </p:nvCxnSpPr>
        <p:spPr bwMode="auto">
          <a:xfrm rot="5400000">
            <a:off x="6061869" y="3456781"/>
            <a:ext cx="609600" cy="554038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89" name="AutoShape 35"/>
          <p:cNvCxnSpPr>
            <a:cxnSpLocks noChangeShapeType="1"/>
            <a:stCxn id="230408" idx="2"/>
            <a:endCxn id="230420" idx="0"/>
          </p:cNvCxnSpPr>
          <p:nvPr/>
        </p:nvCxnSpPr>
        <p:spPr bwMode="auto">
          <a:xfrm rot="16200000" flipH="1">
            <a:off x="6616701" y="3455987"/>
            <a:ext cx="609600" cy="55562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0" name="AutoShape 36"/>
          <p:cNvCxnSpPr>
            <a:cxnSpLocks noChangeShapeType="1"/>
            <a:stCxn id="230408" idx="2"/>
            <a:endCxn id="230421" idx="0"/>
          </p:cNvCxnSpPr>
          <p:nvPr/>
        </p:nvCxnSpPr>
        <p:spPr bwMode="auto">
          <a:xfrm>
            <a:off x="6643688" y="3429000"/>
            <a:ext cx="0" cy="609600"/>
          </a:xfrm>
          <a:prstGeom prst="straightConnector1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1" name="AutoShape 37"/>
          <p:cNvCxnSpPr>
            <a:cxnSpLocks noChangeShapeType="1"/>
            <a:stCxn id="230403" idx="2"/>
            <a:endCxn id="230422" idx="0"/>
          </p:cNvCxnSpPr>
          <p:nvPr/>
        </p:nvCxnSpPr>
        <p:spPr bwMode="auto">
          <a:xfrm rot="5400000">
            <a:off x="7615238" y="3579812"/>
            <a:ext cx="609600" cy="307975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2" name="AutoShape 38"/>
          <p:cNvCxnSpPr>
            <a:cxnSpLocks noChangeShapeType="1"/>
            <a:stCxn id="230403" idx="2"/>
            <a:endCxn id="230423" idx="0"/>
          </p:cNvCxnSpPr>
          <p:nvPr/>
        </p:nvCxnSpPr>
        <p:spPr bwMode="auto">
          <a:xfrm rot="16200000" flipH="1">
            <a:off x="7931150" y="3571875"/>
            <a:ext cx="609600" cy="323850"/>
          </a:xfrm>
          <a:prstGeom prst="bentConnector3">
            <a:avLst>
              <a:gd name="adj1" fmla="val 50000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3" name="AutoShape 39"/>
          <p:cNvCxnSpPr>
            <a:cxnSpLocks noChangeShapeType="1"/>
            <a:stCxn id="230407" idx="2"/>
            <a:endCxn id="230406" idx="6"/>
          </p:cNvCxnSpPr>
          <p:nvPr/>
        </p:nvCxnSpPr>
        <p:spPr bwMode="auto">
          <a:xfrm rot="5400000">
            <a:off x="2468563" y="552450"/>
            <a:ext cx="801688" cy="3392487"/>
          </a:xfrm>
          <a:prstGeom prst="bentConnector3">
            <a:avLst>
              <a:gd name="adj1" fmla="val 4990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4" name="AutoShape 40"/>
          <p:cNvCxnSpPr>
            <a:cxnSpLocks noChangeShapeType="1"/>
            <a:stCxn id="230407" idx="2"/>
            <a:endCxn id="230405" idx="6"/>
          </p:cNvCxnSpPr>
          <p:nvPr/>
        </p:nvCxnSpPr>
        <p:spPr bwMode="auto">
          <a:xfrm rot="5400000">
            <a:off x="3121819" y="1205706"/>
            <a:ext cx="801688" cy="2085975"/>
          </a:xfrm>
          <a:prstGeom prst="bentConnector3">
            <a:avLst>
              <a:gd name="adj1" fmla="val 49903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9195" name="AutoShape 41"/>
          <p:cNvCxnSpPr>
            <a:cxnSpLocks noChangeShapeType="1"/>
            <a:stCxn id="230407" idx="2"/>
            <a:endCxn id="230402" idx="6"/>
          </p:cNvCxnSpPr>
          <p:nvPr/>
        </p:nvCxnSpPr>
        <p:spPr bwMode="auto">
          <a:xfrm rot="5400000">
            <a:off x="3810794" y="1894681"/>
            <a:ext cx="801688" cy="708025"/>
          </a:xfrm>
          <a:prstGeom prst="bentConnector3">
            <a:avLst>
              <a:gd name="adj1" fmla="val 4990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196" name="AutoShape 42"/>
          <p:cNvCxnSpPr>
            <a:cxnSpLocks noChangeShapeType="1"/>
            <a:stCxn id="230407" idx="2"/>
            <a:endCxn id="230404" idx="6"/>
          </p:cNvCxnSpPr>
          <p:nvPr/>
        </p:nvCxnSpPr>
        <p:spPr bwMode="auto">
          <a:xfrm rot="16200000" flipH="1">
            <a:off x="4470400" y="1943100"/>
            <a:ext cx="801688" cy="611188"/>
          </a:xfrm>
          <a:prstGeom prst="bentConnector3">
            <a:avLst>
              <a:gd name="adj1" fmla="val 4990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7" name="AutoShape 43"/>
          <p:cNvCxnSpPr>
            <a:cxnSpLocks noChangeShapeType="1"/>
            <a:stCxn id="230407" idx="2"/>
            <a:endCxn id="230408" idx="6"/>
          </p:cNvCxnSpPr>
          <p:nvPr/>
        </p:nvCxnSpPr>
        <p:spPr bwMode="auto">
          <a:xfrm rot="16200000" flipH="1">
            <a:off x="5203825" y="1209675"/>
            <a:ext cx="801688" cy="2078038"/>
          </a:xfrm>
          <a:prstGeom prst="bentConnector3">
            <a:avLst>
              <a:gd name="adj1" fmla="val 49903"/>
            </a:avLst>
          </a:prstGeom>
          <a:noFill/>
          <a:ln w="952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98" name="AutoShape 44"/>
          <p:cNvCxnSpPr>
            <a:cxnSpLocks noChangeShapeType="1"/>
            <a:stCxn id="230407" idx="2"/>
            <a:endCxn id="230403" idx="6"/>
          </p:cNvCxnSpPr>
          <p:nvPr/>
        </p:nvCxnSpPr>
        <p:spPr bwMode="auto">
          <a:xfrm rot="16200000" flipH="1">
            <a:off x="5918994" y="494506"/>
            <a:ext cx="801688" cy="3508375"/>
          </a:xfrm>
          <a:prstGeom prst="bentConnector3">
            <a:avLst>
              <a:gd name="adj1" fmla="val 49903"/>
            </a:avLst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199" name="Rectangle 45"/>
          <p:cNvSpPr>
            <a:spLocks noChangeArrowheads="1"/>
          </p:cNvSpPr>
          <p:nvPr/>
        </p:nvSpPr>
        <p:spPr bwMode="auto">
          <a:xfrm>
            <a:off x="609600" y="304800"/>
            <a:ext cx="7772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ar-SA" b="1" dirty="0">
                <a:solidFill>
                  <a:schemeClr val="tx1"/>
                </a:solidFill>
              </a:rPr>
              <a:t> التنظيم الفعال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6" name="صورة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6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عنصر نائب لرقم الشريحة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1pPr>
            <a:lvl2pPr marL="742950" indent="-28575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2pPr>
            <a:lvl3pPr marL="11430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3pPr>
            <a:lvl4pPr marL="16002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4pPr>
            <a:lvl5pPr marL="2057400" indent="-228600" eaLnBrk="0" hangingPunct="0"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  <a:cs typeface="Arabic Transparent" pitchFamily="2" charset="0"/>
              </a:defRPr>
            </a:lvl9pPr>
          </a:lstStyle>
          <a:p>
            <a:pPr eaLnBrk="1" hangingPunct="1"/>
            <a:fld id="{9EF9ECD5-724D-46E8-B431-BC315FB304FA}" type="slidenum">
              <a:rPr lang="ar-SA" sz="1400">
                <a:solidFill>
                  <a:srgbClr val="FF0000"/>
                </a:solidFill>
                <a:cs typeface="Times New Roman" pitchFamily="18" charset="0"/>
              </a:rPr>
              <a:pPr eaLnBrk="1" hangingPunct="1"/>
              <a:t>45</a:t>
            </a:fld>
            <a:endParaRPr lang="en-US" sz="140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220199" name="Rectangle 37"/>
          <p:cNvSpPr>
            <a:spLocks noGrp="1" noChangeArrowheads="1"/>
          </p:cNvSpPr>
          <p:nvPr>
            <p:ph type="ctrTitle"/>
          </p:nvPr>
        </p:nvSpPr>
        <p:spPr>
          <a:xfrm>
            <a:off x="457200" y="381000"/>
            <a:ext cx="7772400" cy="762000"/>
          </a:xfrm>
        </p:spPr>
        <p:txBody>
          <a:bodyPr>
            <a:normAutofit/>
          </a:bodyPr>
          <a:lstStyle/>
          <a:p>
            <a:pPr eaLnBrk="1" hangingPunct="1"/>
            <a:r>
              <a:rPr lang="ar-SA" b="1">
                <a:solidFill>
                  <a:srgbClr val="FF0000"/>
                </a:solidFill>
                <a:cs typeface="Arabic Transparent" pitchFamily="2" charset="0"/>
              </a:rPr>
              <a:t>أنواع الاتصالات الإدارية</a:t>
            </a:r>
            <a:endParaRPr lang="en-US" b="1">
              <a:solidFill>
                <a:srgbClr val="FF0000"/>
              </a:solidFill>
              <a:cs typeface="Arabic Transparent" pitchFamily="2" charset="0"/>
            </a:endParaRPr>
          </a:p>
        </p:txBody>
      </p:sp>
      <p:sp>
        <p:nvSpPr>
          <p:cNvPr id="220164" name="AutoShape 2"/>
          <p:cNvSpPr>
            <a:spLocks noChangeArrowheads="1"/>
          </p:cNvSpPr>
          <p:nvPr/>
        </p:nvSpPr>
        <p:spPr bwMode="auto">
          <a:xfrm>
            <a:off x="5334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65" name="AutoShape 3"/>
          <p:cNvSpPr>
            <a:spLocks noChangeArrowheads="1"/>
          </p:cNvSpPr>
          <p:nvPr/>
        </p:nvSpPr>
        <p:spPr bwMode="auto">
          <a:xfrm>
            <a:off x="79248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66" name="AutoShape 4"/>
          <p:cNvSpPr>
            <a:spLocks noChangeArrowheads="1"/>
          </p:cNvSpPr>
          <p:nvPr/>
        </p:nvSpPr>
        <p:spPr bwMode="auto">
          <a:xfrm>
            <a:off x="6934200" y="4953000"/>
            <a:ext cx="381000" cy="457200"/>
          </a:xfrm>
          <a:prstGeom prst="bevel">
            <a:avLst>
              <a:gd name="adj" fmla="val 125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67" name="AutoShape 5"/>
          <p:cNvSpPr>
            <a:spLocks noChangeArrowheads="1"/>
          </p:cNvSpPr>
          <p:nvPr/>
        </p:nvSpPr>
        <p:spPr bwMode="auto">
          <a:xfrm>
            <a:off x="60960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68" name="AutoShape 6"/>
          <p:cNvSpPr>
            <a:spLocks noChangeArrowheads="1"/>
          </p:cNvSpPr>
          <p:nvPr/>
        </p:nvSpPr>
        <p:spPr bwMode="auto">
          <a:xfrm>
            <a:off x="67056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69" name="AutoShape 7"/>
          <p:cNvSpPr>
            <a:spLocks noChangeArrowheads="1"/>
          </p:cNvSpPr>
          <p:nvPr/>
        </p:nvSpPr>
        <p:spPr bwMode="auto">
          <a:xfrm>
            <a:off x="73152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0" name="AutoShape 8"/>
          <p:cNvSpPr>
            <a:spLocks noChangeArrowheads="1"/>
          </p:cNvSpPr>
          <p:nvPr/>
        </p:nvSpPr>
        <p:spPr bwMode="auto">
          <a:xfrm>
            <a:off x="10668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1" name="AutoShape 9"/>
          <p:cNvSpPr>
            <a:spLocks noChangeArrowheads="1"/>
          </p:cNvSpPr>
          <p:nvPr/>
        </p:nvSpPr>
        <p:spPr bwMode="auto">
          <a:xfrm>
            <a:off x="16002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2" name="AutoShape 10"/>
          <p:cNvSpPr>
            <a:spLocks noChangeArrowheads="1"/>
          </p:cNvSpPr>
          <p:nvPr/>
        </p:nvSpPr>
        <p:spPr bwMode="auto">
          <a:xfrm>
            <a:off x="2209800" y="5715000"/>
            <a:ext cx="381000" cy="457200"/>
          </a:xfrm>
          <a:prstGeom prst="bevel">
            <a:avLst>
              <a:gd name="adj" fmla="val 12500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3" name="AutoShape 11"/>
          <p:cNvSpPr>
            <a:spLocks noChangeArrowheads="1"/>
          </p:cNvSpPr>
          <p:nvPr/>
        </p:nvSpPr>
        <p:spPr bwMode="auto">
          <a:xfrm>
            <a:off x="1447800" y="4876800"/>
            <a:ext cx="381000" cy="457200"/>
          </a:xfrm>
          <a:prstGeom prst="bevel">
            <a:avLst>
              <a:gd name="adj" fmla="val 12500"/>
            </a:avLst>
          </a:prstGeom>
          <a:solidFill>
            <a:srgbClr val="FF00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4" name="AutoShape 12"/>
          <p:cNvSpPr>
            <a:spLocks noChangeArrowheads="1"/>
          </p:cNvSpPr>
          <p:nvPr/>
        </p:nvSpPr>
        <p:spPr bwMode="auto">
          <a:xfrm>
            <a:off x="4191000" y="4953000"/>
            <a:ext cx="381000" cy="457200"/>
          </a:xfrm>
          <a:prstGeom prst="bevel">
            <a:avLst>
              <a:gd name="adj" fmla="val 12500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5" name="AutoShape 13"/>
          <p:cNvSpPr>
            <a:spLocks noChangeArrowheads="1"/>
          </p:cNvSpPr>
          <p:nvPr/>
        </p:nvSpPr>
        <p:spPr bwMode="auto">
          <a:xfrm>
            <a:off x="4800600" y="5715000"/>
            <a:ext cx="381000" cy="457200"/>
          </a:xfrm>
          <a:prstGeom prst="beve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6" name="AutoShape 14"/>
          <p:cNvSpPr>
            <a:spLocks noChangeArrowheads="1"/>
          </p:cNvSpPr>
          <p:nvPr/>
        </p:nvSpPr>
        <p:spPr bwMode="auto">
          <a:xfrm>
            <a:off x="4191000" y="5715000"/>
            <a:ext cx="381000" cy="457200"/>
          </a:xfrm>
          <a:prstGeom prst="beve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7" name="AutoShape 15"/>
          <p:cNvSpPr>
            <a:spLocks noChangeArrowheads="1"/>
          </p:cNvSpPr>
          <p:nvPr/>
        </p:nvSpPr>
        <p:spPr bwMode="auto">
          <a:xfrm>
            <a:off x="3581400" y="5715000"/>
            <a:ext cx="381000" cy="457200"/>
          </a:xfrm>
          <a:prstGeom prst="bevel">
            <a:avLst>
              <a:gd name="adj" fmla="val 12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8" name="AutoShape 16"/>
          <p:cNvSpPr>
            <a:spLocks noChangeArrowheads="1"/>
          </p:cNvSpPr>
          <p:nvPr/>
        </p:nvSpPr>
        <p:spPr bwMode="auto">
          <a:xfrm>
            <a:off x="5257800" y="3810000"/>
            <a:ext cx="838200" cy="381000"/>
          </a:xfrm>
          <a:prstGeom prst="bevel">
            <a:avLst>
              <a:gd name="adj" fmla="val 12500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79" name="AutoShape 17"/>
          <p:cNvSpPr>
            <a:spLocks noChangeArrowheads="1"/>
          </p:cNvSpPr>
          <p:nvPr/>
        </p:nvSpPr>
        <p:spPr bwMode="auto">
          <a:xfrm>
            <a:off x="2743200" y="3810000"/>
            <a:ext cx="838200" cy="381000"/>
          </a:xfrm>
          <a:prstGeom prst="bevel">
            <a:avLst>
              <a:gd name="adj" fmla="val 125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0" name="AutoShape 18"/>
          <p:cNvSpPr>
            <a:spLocks noChangeArrowheads="1"/>
          </p:cNvSpPr>
          <p:nvPr/>
        </p:nvSpPr>
        <p:spPr bwMode="auto">
          <a:xfrm>
            <a:off x="3352800" y="2971800"/>
            <a:ext cx="2209800" cy="304800"/>
          </a:xfrm>
          <a:prstGeom prst="bevel">
            <a:avLst>
              <a:gd name="adj" fmla="val 12500"/>
            </a:avLst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1" name="Line 19"/>
          <p:cNvSpPr>
            <a:spLocks noChangeShapeType="1"/>
          </p:cNvSpPr>
          <p:nvPr/>
        </p:nvSpPr>
        <p:spPr bwMode="auto">
          <a:xfrm>
            <a:off x="4419600" y="32766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2" name="Line 20"/>
          <p:cNvSpPr>
            <a:spLocks noChangeShapeType="1"/>
          </p:cNvSpPr>
          <p:nvPr/>
        </p:nvSpPr>
        <p:spPr bwMode="auto">
          <a:xfrm flipH="1">
            <a:off x="3200400" y="35814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3" name="Line 21"/>
          <p:cNvSpPr>
            <a:spLocks noChangeShapeType="1"/>
          </p:cNvSpPr>
          <p:nvPr/>
        </p:nvSpPr>
        <p:spPr bwMode="auto">
          <a:xfrm flipH="1">
            <a:off x="4343400" y="35814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4" name="Line 22"/>
          <p:cNvSpPr>
            <a:spLocks noChangeShapeType="1"/>
          </p:cNvSpPr>
          <p:nvPr/>
        </p:nvSpPr>
        <p:spPr bwMode="auto">
          <a:xfrm>
            <a:off x="3200400" y="3581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5" name="Line 23"/>
          <p:cNvSpPr>
            <a:spLocks noChangeShapeType="1"/>
          </p:cNvSpPr>
          <p:nvPr/>
        </p:nvSpPr>
        <p:spPr bwMode="auto">
          <a:xfrm>
            <a:off x="5562600" y="3581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6" name="Line 24"/>
          <p:cNvSpPr>
            <a:spLocks noChangeShapeType="1"/>
          </p:cNvSpPr>
          <p:nvPr/>
        </p:nvSpPr>
        <p:spPr bwMode="auto">
          <a:xfrm>
            <a:off x="3200400" y="4191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7" name="Line 25"/>
          <p:cNvSpPr>
            <a:spLocks noChangeShapeType="1"/>
          </p:cNvSpPr>
          <p:nvPr/>
        </p:nvSpPr>
        <p:spPr bwMode="auto">
          <a:xfrm>
            <a:off x="5638800" y="4191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8" name="Line 26"/>
          <p:cNvSpPr>
            <a:spLocks noChangeShapeType="1"/>
          </p:cNvSpPr>
          <p:nvPr/>
        </p:nvSpPr>
        <p:spPr bwMode="auto">
          <a:xfrm flipH="1">
            <a:off x="1600200" y="46482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89" name="Line 27"/>
          <p:cNvSpPr>
            <a:spLocks noChangeShapeType="1"/>
          </p:cNvSpPr>
          <p:nvPr/>
        </p:nvSpPr>
        <p:spPr bwMode="auto">
          <a:xfrm flipH="1">
            <a:off x="5638800" y="46482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0" name="Line 28"/>
          <p:cNvSpPr>
            <a:spLocks noChangeShapeType="1"/>
          </p:cNvSpPr>
          <p:nvPr/>
        </p:nvSpPr>
        <p:spPr bwMode="auto">
          <a:xfrm>
            <a:off x="1600200" y="4648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1" name="Line 29"/>
          <p:cNvSpPr>
            <a:spLocks noChangeShapeType="1"/>
          </p:cNvSpPr>
          <p:nvPr/>
        </p:nvSpPr>
        <p:spPr bwMode="auto">
          <a:xfrm flipH="1">
            <a:off x="7239000" y="4648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2" name="Line 30"/>
          <p:cNvSpPr>
            <a:spLocks noChangeShapeType="1"/>
          </p:cNvSpPr>
          <p:nvPr/>
        </p:nvSpPr>
        <p:spPr bwMode="auto">
          <a:xfrm>
            <a:off x="4419600" y="3581400"/>
            <a:ext cx="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3" name="AutoShape 31"/>
          <p:cNvSpPr>
            <a:spLocks noChangeArrowheads="1"/>
          </p:cNvSpPr>
          <p:nvPr/>
        </p:nvSpPr>
        <p:spPr bwMode="auto">
          <a:xfrm>
            <a:off x="7340600" y="1096963"/>
            <a:ext cx="1061432" cy="490776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76200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ar-SA" sz="1800" b="1">
                <a:solidFill>
                  <a:srgbClr val="FF0000"/>
                </a:solidFill>
                <a:latin typeface="Tahoma" pitchFamily="34" charset="0"/>
              </a:rPr>
              <a:t>اتصال هابط</a:t>
            </a:r>
            <a:endParaRPr lang="en-US" sz="18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20194" name="AutoShape 32"/>
          <p:cNvSpPr>
            <a:spLocks noChangeArrowheads="1"/>
          </p:cNvSpPr>
          <p:nvPr/>
        </p:nvSpPr>
        <p:spPr bwMode="auto">
          <a:xfrm>
            <a:off x="6629400" y="1066800"/>
            <a:ext cx="457200" cy="609600"/>
          </a:xfrm>
          <a:prstGeom prst="downArrow">
            <a:avLst>
              <a:gd name="adj1" fmla="val 50000"/>
              <a:gd name="adj2" fmla="val 33333"/>
            </a:avLst>
          </a:prstGeom>
          <a:gradFill rotWithShape="0">
            <a:gsLst>
              <a:gs pos="0">
                <a:srgbClr val="000000"/>
              </a:gs>
              <a:gs pos="50000">
                <a:srgbClr val="00CCFF"/>
              </a:gs>
              <a:gs pos="100000">
                <a:srgbClr val="00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5" name="AutoShape 33"/>
          <p:cNvSpPr>
            <a:spLocks noChangeArrowheads="1"/>
          </p:cNvSpPr>
          <p:nvPr/>
        </p:nvSpPr>
        <p:spPr bwMode="auto">
          <a:xfrm>
            <a:off x="6705600" y="2895600"/>
            <a:ext cx="381000" cy="609600"/>
          </a:xfrm>
          <a:prstGeom prst="upArrow">
            <a:avLst>
              <a:gd name="adj1" fmla="val 50000"/>
              <a:gd name="adj2" fmla="val 40000"/>
            </a:avLst>
          </a:prstGeom>
          <a:gradFill rotWithShape="0">
            <a:gsLst>
              <a:gs pos="0">
                <a:srgbClr val="000000"/>
              </a:gs>
              <a:gs pos="50000">
                <a:srgbClr val="00CCFF"/>
              </a:gs>
              <a:gs pos="100000">
                <a:srgbClr val="00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6" name="AutoShape 34"/>
          <p:cNvSpPr>
            <a:spLocks noChangeArrowheads="1"/>
          </p:cNvSpPr>
          <p:nvPr/>
        </p:nvSpPr>
        <p:spPr bwMode="auto">
          <a:xfrm>
            <a:off x="7340600" y="3001963"/>
            <a:ext cx="1120296" cy="490776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76200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ar-SA" sz="1800" b="1">
                <a:solidFill>
                  <a:srgbClr val="FF0000"/>
                </a:solidFill>
                <a:latin typeface="Tahoma" pitchFamily="34" charset="0"/>
              </a:rPr>
              <a:t>اتصال صاعد</a:t>
            </a:r>
            <a:endParaRPr lang="en-US" sz="1800" b="1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220197" name="AutoShape 35"/>
          <p:cNvSpPr>
            <a:spLocks noChangeArrowheads="1"/>
          </p:cNvSpPr>
          <p:nvPr/>
        </p:nvSpPr>
        <p:spPr bwMode="auto">
          <a:xfrm>
            <a:off x="6248400" y="2133600"/>
            <a:ext cx="914400" cy="457200"/>
          </a:xfrm>
          <a:prstGeom prst="lef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000000"/>
              </a:gs>
              <a:gs pos="50000">
                <a:srgbClr val="00CCFF"/>
              </a:gs>
              <a:gs pos="100000">
                <a:srgbClr val="000000"/>
              </a:gs>
            </a:gsLst>
            <a:lin ang="5400000" scaled="1"/>
          </a:gra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ar-YE">
              <a:solidFill>
                <a:srgbClr val="FF0000"/>
              </a:solidFill>
            </a:endParaRPr>
          </a:p>
        </p:txBody>
      </p:sp>
      <p:sp>
        <p:nvSpPr>
          <p:cNvPr id="220198" name="AutoShape 36"/>
          <p:cNvSpPr>
            <a:spLocks noChangeArrowheads="1"/>
          </p:cNvSpPr>
          <p:nvPr/>
        </p:nvSpPr>
        <p:spPr bwMode="auto">
          <a:xfrm>
            <a:off x="7340600" y="2087563"/>
            <a:ext cx="1030754" cy="490776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 w="76200">
            <a:solidFill>
              <a:srgbClr val="FFFFFF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ar-SA" sz="1800" b="1">
                <a:solidFill>
                  <a:srgbClr val="FF0000"/>
                </a:solidFill>
                <a:latin typeface="Tahoma" pitchFamily="34" charset="0"/>
              </a:rPr>
              <a:t>اتصال أفقي</a:t>
            </a:r>
            <a:endParaRPr lang="en-US" sz="1800" b="1">
              <a:solidFill>
                <a:srgbClr val="FF0000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74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/>
            <a:r>
              <a:rPr lang="ar-SA" sz="8800" dirty="0">
                <a:cs typeface="MCS Taybah H_I normal." pitchFamily="2" charset="-78"/>
              </a:rPr>
              <a:t>الرقابة</a:t>
            </a:r>
            <a:endParaRPr lang="en-US" sz="8800" dirty="0">
              <a:cs typeface="MCS Taybah H_I normal." pitchFamily="2" charset="-78"/>
            </a:endParaRPr>
          </a:p>
        </p:txBody>
      </p:sp>
      <p:sp>
        <p:nvSpPr>
          <p:cNvPr id="3174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9036496" cy="4525963"/>
          </a:xfrm>
          <a:noFill/>
        </p:spPr>
        <p:txBody>
          <a:bodyPr/>
          <a:lstStyle/>
          <a:p>
            <a:pPr marL="0" indent="0" eaLnBrk="1" hangingPunct="1">
              <a:buNone/>
            </a:pPr>
            <a:r>
              <a:rPr lang="ar-YE" dirty="0"/>
              <a:t> </a:t>
            </a:r>
            <a:r>
              <a:rPr lang="ar-SA" sz="6600" dirty="0">
                <a:solidFill>
                  <a:srgbClr val="FF0066"/>
                </a:solidFill>
                <a:cs typeface="MCS Taybah S_U normal." pitchFamily="2" charset="-78"/>
              </a:rPr>
              <a:t>التأكد أن ما يتم موافق لما خطط له</a:t>
            </a:r>
            <a:r>
              <a:rPr lang="ar-YE" sz="6600" dirty="0">
                <a:solidFill>
                  <a:srgbClr val="FF0066"/>
                </a:solidFill>
                <a:cs typeface="MCS Taybah S_U normal." pitchFamily="2" charset="-78"/>
              </a:rPr>
              <a:t> </a:t>
            </a:r>
            <a:r>
              <a:rPr lang="ar-SA" sz="6600" dirty="0">
                <a:solidFill>
                  <a:srgbClr val="FF0066"/>
                </a:solidFill>
                <a:cs typeface="MCS Taybah S_U normal." pitchFamily="2" charset="-78"/>
              </a:rPr>
              <a:t>ومحقق له</a:t>
            </a:r>
            <a:r>
              <a:rPr lang="ar-YE" sz="6600" dirty="0">
                <a:solidFill>
                  <a:srgbClr val="FF0066"/>
                </a:solidFill>
                <a:cs typeface="MCS Taybah S_U normal." pitchFamily="2" charset="-78"/>
              </a:rPr>
              <a:t>.</a:t>
            </a:r>
            <a:endParaRPr lang="en-US" sz="6600" dirty="0">
              <a:solidFill>
                <a:srgbClr val="FF0066"/>
              </a:solidFill>
            </a:endParaRPr>
          </a:p>
        </p:txBody>
      </p:sp>
      <p:sp>
        <p:nvSpPr>
          <p:cNvPr id="4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D21576-32AC-49C3-B0FB-D31ECBD47ACA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D229CC-F231-4188-9466-AE4926065B1E}" type="slidenum">
              <a:rPr lang="ar-SA"/>
              <a:pPr>
                <a:defRPr/>
              </a:pPr>
              <a:t>46</a:t>
            </a:fld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2" name="Rectangle 6"/>
          <p:cNvSpPr>
            <a:spLocks noGrp="1" noRot="1" noChangeArrowheads="1"/>
          </p:cNvSpPr>
          <p:nvPr>
            <p:ph type="title"/>
          </p:nvPr>
        </p:nvSpPr>
        <p:spPr>
          <a:xfrm>
            <a:off x="457200" y="188913"/>
            <a:ext cx="8385175" cy="1431925"/>
          </a:xfrm>
        </p:spPr>
        <p:txBody>
          <a:bodyPr/>
          <a:lstStyle/>
          <a:p>
            <a:pPr algn="ctr" eaLnBrk="1" hangingPunct="1">
              <a:defRPr/>
            </a:pPr>
            <a:r>
              <a:rPr lang="ar-SA" dirty="0">
                <a:solidFill>
                  <a:srgbClr val="FF0066"/>
                </a:solidFill>
                <a:cs typeface="MCS Taybah H_I normal." pitchFamily="2" charset="-78"/>
              </a:rPr>
              <a:t>الرقابة</a:t>
            </a:r>
            <a:endParaRPr lang="en-US" dirty="0">
              <a:solidFill>
                <a:srgbClr val="FF0066"/>
              </a:solidFill>
              <a:cs typeface="MCS Taybah H_I normal." pitchFamily="2" charset="-78"/>
            </a:endParaRP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905000"/>
            <a:ext cx="7334250" cy="4191000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ar-YE" sz="2800" dirty="0"/>
              <a:t> </a:t>
            </a: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الرقابة لها ثلاث مراحل:</a:t>
            </a:r>
            <a:endParaRPr lang="ar-SA" sz="2800" dirty="0">
              <a:solidFill>
                <a:srgbClr val="FF0066"/>
              </a:solidFill>
              <a:cs typeface="MCS Taybah S_U normal." pitchFamily="2" charset="-78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endParaRPr lang="ar-YE" sz="2800" dirty="0">
              <a:solidFill>
                <a:srgbClr val="FF0066"/>
              </a:solidFill>
              <a:cs typeface="MCS Taybah S_U normal." pitchFamily="2" charset="-78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ar-YE" sz="2800" u="sng" dirty="0">
                <a:solidFill>
                  <a:srgbClr val="FF0066"/>
                </a:solidFill>
                <a:cs typeface="MCS Taybah S_U normal." pitchFamily="2" charset="-78"/>
              </a:rPr>
              <a:t>الأولى :</a:t>
            </a: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 </a:t>
            </a:r>
            <a:r>
              <a:rPr lang="ar-SA" sz="2800" dirty="0">
                <a:solidFill>
                  <a:srgbClr val="FF0066"/>
                </a:solidFill>
                <a:cs typeface="MCS Taybah S_U normal." pitchFamily="2" charset="-78"/>
              </a:rPr>
              <a:t>  </a:t>
            </a: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قبل التنفيذ, وهي الرقابة السابقة للتنفيذ وتسمى بالرقابة الوقائية.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ar-YE" sz="2800" u="sng" dirty="0">
                <a:solidFill>
                  <a:srgbClr val="FF0066"/>
                </a:solidFill>
                <a:cs typeface="MCS Taybah S_U normal." pitchFamily="2" charset="-78"/>
              </a:rPr>
              <a:t>الثانية :</a:t>
            </a: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   أثناء التنفيذ  وهي الرقابة المصاحبة للتنفيذ وتسمى بالرقابة المانعة ( المتابعة).</a:t>
            </a:r>
            <a:endParaRPr lang="ar-SA" sz="2800" dirty="0">
              <a:solidFill>
                <a:srgbClr val="FF0066"/>
              </a:solidFill>
              <a:cs typeface="MCS Taybah S_U normal." pitchFamily="2" charset="-78"/>
            </a:endParaRP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ar-SA" sz="2800" u="sng" dirty="0">
                <a:solidFill>
                  <a:srgbClr val="FF0066"/>
                </a:solidFill>
                <a:cs typeface="MCS Taybah S_U normal." pitchFamily="2" charset="-78"/>
              </a:rPr>
              <a:t>الثالثة :</a:t>
            </a:r>
            <a:r>
              <a:rPr lang="ar-SA" sz="2800" dirty="0">
                <a:solidFill>
                  <a:srgbClr val="FF0066"/>
                </a:solidFill>
                <a:cs typeface="MCS Taybah S_U normal." pitchFamily="2" charset="-78"/>
              </a:rPr>
              <a:t>    بعد التنفيذ وهي الرقابة البعدية وتسمى بالرقابة العلاجية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وبالنظر إلى المتابعة من حيث :</a:t>
            </a: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الزمن : فهي أثناء عملية التنفيذ.</a:t>
            </a:r>
          </a:p>
          <a:p>
            <a:pPr marL="990600" lvl="1" indent="-533400" eaLnBrk="1" hangingPunct="1">
              <a:lnSpc>
                <a:spcPct val="80000"/>
              </a:lnSpc>
              <a:defRPr/>
            </a:pP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الهدف : المنع من الانحراف.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ar-YE" sz="2800" dirty="0">
                <a:solidFill>
                  <a:srgbClr val="FF0066"/>
                </a:solidFill>
                <a:cs typeface="MCS Taybah S_U normal." pitchFamily="2" charset="-78"/>
              </a:rPr>
              <a:t>وبهذا تكون المتابعة – في مضمونها الجوهري هي الرقابة المانعة</a:t>
            </a:r>
            <a:r>
              <a:rPr lang="ar-YE" sz="2800" b="1" dirty="0">
                <a:solidFill>
                  <a:srgbClr val="FF0066"/>
                </a:solidFill>
                <a:cs typeface="MCS Taybah S_U normal." pitchFamily="2" charset="-78"/>
              </a:rPr>
              <a:t>.</a:t>
            </a:r>
            <a:r>
              <a:rPr lang="ar-SA" sz="2800" dirty="0">
                <a:solidFill>
                  <a:srgbClr val="FF0066"/>
                </a:solidFill>
              </a:rPr>
              <a:t> </a:t>
            </a:r>
            <a:endParaRPr lang="en-US" sz="2800" dirty="0">
              <a:solidFill>
                <a:srgbClr val="FF0066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ar-SA" dirty="0">
                <a:cs typeface="MCS Taybah H_I normal." pitchFamily="2" charset="-78"/>
              </a:rPr>
              <a:t>وسائل الرقابة</a:t>
            </a:r>
            <a:endParaRPr lang="en-US" dirty="0">
              <a:cs typeface="MCS Taybah H_I normal." pitchFamily="2" charset="-78"/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537450" cy="4525963"/>
          </a:xfrm>
        </p:spPr>
        <p:txBody>
          <a:bodyPr>
            <a:normAutofit/>
          </a:bodyPr>
          <a:lstStyle/>
          <a:p>
            <a:pPr marL="609600" indent="-609600" eaLnBrk="1" hangingPunct="1">
              <a:defRPr/>
            </a:pPr>
            <a:r>
              <a:rPr lang="ar-SA" sz="5400" b="1" dirty="0">
                <a:solidFill>
                  <a:srgbClr val="FF0066"/>
                </a:solidFill>
                <a:cs typeface="MCS Taybah S_U normal." pitchFamily="2" charset="-78"/>
              </a:rPr>
              <a:t>الزيارات الميدانية</a:t>
            </a:r>
          </a:p>
          <a:p>
            <a:pPr marL="609600" indent="-609600" eaLnBrk="1" hangingPunct="1">
              <a:defRPr/>
            </a:pPr>
            <a:r>
              <a:rPr lang="ar-SA" sz="5400" b="1" dirty="0">
                <a:solidFill>
                  <a:srgbClr val="FF0066"/>
                </a:solidFill>
                <a:cs typeface="MCS Taybah S_U normal." pitchFamily="2" charset="-78"/>
              </a:rPr>
              <a:t>التقارير</a:t>
            </a:r>
          </a:p>
          <a:p>
            <a:pPr marL="609600" indent="-609600" eaLnBrk="1" hangingPunct="1">
              <a:defRPr/>
            </a:pPr>
            <a:r>
              <a:rPr lang="ar-SA" sz="5400" b="1" dirty="0">
                <a:solidFill>
                  <a:srgbClr val="FF0066"/>
                </a:solidFill>
                <a:cs typeface="MCS Taybah S_U normal." pitchFamily="2" charset="-78"/>
              </a:rPr>
              <a:t>الرسوم البيانية</a:t>
            </a:r>
          </a:p>
          <a:p>
            <a:pPr marL="609600" indent="-609600" eaLnBrk="1" hangingPunct="1">
              <a:defRPr/>
            </a:pPr>
            <a:r>
              <a:rPr lang="ar-SA" sz="5400" b="1" dirty="0">
                <a:solidFill>
                  <a:srgbClr val="FF0066"/>
                </a:solidFill>
                <a:cs typeface="MCS Taybah S_U normal." pitchFamily="2" charset="-78"/>
              </a:rPr>
              <a:t>الاجتماعات</a:t>
            </a:r>
            <a:r>
              <a:rPr lang="ar-YE" sz="5400" b="1" dirty="0">
                <a:solidFill>
                  <a:srgbClr val="FF0066"/>
                </a:solidFill>
                <a:cs typeface="MCS Taybah S_U normal." pitchFamily="2" charset="-78"/>
              </a:rPr>
              <a:t>.</a:t>
            </a:r>
            <a:r>
              <a:rPr lang="ar-SA" sz="5400" dirty="0">
                <a:solidFill>
                  <a:srgbClr val="FF0066"/>
                </a:solidFill>
              </a:rPr>
              <a:t> </a:t>
            </a:r>
            <a:endParaRPr lang="en-US" sz="5400" dirty="0">
              <a:solidFill>
                <a:srgbClr val="FF0066"/>
              </a:solidFill>
            </a:endParaRPr>
          </a:p>
        </p:txBody>
      </p:sp>
      <p:sp>
        <p:nvSpPr>
          <p:cNvPr id="4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FE6734-F1AB-4148-9090-D1723ACE8430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A06FCD-2A5F-45FC-9DB9-EF37339AC848}" type="slidenum">
              <a:rPr lang="ar-SA"/>
              <a:pPr>
                <a:defRPr/>
              </a:pPr>
              <a:t>48</a:t>
            </a:fld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D84404-51D1-41C0-A67F-55EE8F0D5465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5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36F794-7C04-47A7-BB31-6BD588C6F4DA}" type="slidenum">
              <a:rPr lang="ar-SA"/>
              <a:pPr>
                <a:defRPr/>
              </a:pPr>
              <a:t>49</a:t>
            </a:fld>
            <a:endParaRPr lang="en-US"/>
          </a:p>
        </p:txBody>
      </p:sp>
      <p:sp>
        <p:nvSpPr>
          <p:cNvPr id="1167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marL="609600" indent="-609600" algn="ctr" eaLnBrk="1" hangingPunct="1">
              <a:buFont typeface="Wingdings" pitchFamily="2" charset="2"/>
              <a:buNone/>
              <a:defRPr/>
            </a:pPr>
            <a:r>
              <a:rPr lang="ar-YE" sz="4000" b="1" dirty="0"/>
              <a:t> أهمية ال</a:t>
            </a:r>
            <a:r>
              <a:rPr lang="ar-SA" sz="4000" b="1" dirty="0"/>
              <a:t>رقاب</a:t>
            </a:r>
            <a:r>
              <a:rPr lang="ar-YE" sz="4000" b="1" dirty="0"/>
              <a:t>ة</a:t>
            </a:r>
            <a:endParaRPr lang="ar-SA" sz="4000" b="1" dirty="0"/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SA" sz="3200" b="1" dirty="0"/>
              <a:t>تمنع الانحرافات.</a:t>
            </a:r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SA" sz="3200" b="1" dirty="0"/>
              <a:t>تشخيص المشاكل بشكل واضح .</a:t>
            </a:r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SA" sz="3200" b="1" dirty="0"/>
              <a:t>تدفع بعملية التنفيذ إلى الأمام .</a:t>
            </a:r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SA" sz="3200" b="1" dirty="0"/>
              <a:t>هي آلية</a:t>
            </a:r>
            <a:r>
              <a:rPr lang="ar-YE" sz="3200" b="1" dirty="0"/>
              <a:t> إسقاط الخطة على الواقع. </a:t>
            </a:r>
            <a:endParaRPr lang="ar-SA" sz="3200" b="1" dirty="0"/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SA" sz="3200" b="1" dirty="0"/>
              <a:t>أنها وسيلة ل</a:t>
            </a:r>
            <a:r>
              <a:rPr lang="ar-YE" sz="3200" b="1" dirty="0"/>
              <a:t>ت</a:t>
            </a:r>
            <a:r>
              <a:rPr lang="ar-SA" sz="3200" b="1" dirty="0"/>
              <a:t>قويم</a:t>
            </a:r>
            <a:r>
              <a:rPr lang="ar-YE" sz="3200" b="1" dirty="0"/>
              <a:t> : الخطة , والمنفذين .</a:t>
            </a:r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YE" sz="3200" b="1" dirty="0"/>
              <a:t>أنها وسيلة تذكير بالأهداف .</a:t>
            </a:r>
          </a:p>
          <a:p>
            <a:pPr marL="990600" lvl="1" indent="-533400" eaLnBrk="1" hangingPunct="1">
              <a:buFontTx/>
              <a:buAutoNum type="arabicParenR"/>
              <a:defRPr/>
            </a:pPr>
            <a:r>
              <a:rPr lang="ar-YE" sz="3200" b="1" dirty="0"/>
              <a:t>وسيلة لتعميق الصلة والثقة بين العاملين والمسؤولين.</a:t>
            </a:r>
            <a:endParaRPr lang="en-US" dirty="0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صر نائب لرقم الشريحة 4"/>
          <p:cNvSpPr txBox="1">
            <a:spLocks noGrp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fld id="{AFDDAA9B-378E-46F6-9DB1-0DEF253466FD}" type="slidenum">
              <a:rPr lang="ar-SA" sz="1400">
                <a:cs typeface="+mn-cs"/>
              </a:rPr>
              <a:pPr eaLnBrk="0" hangingPunct="0">
                <a:defRPr/>
              </a:pPr>
              <a:t>5</a:t>
            </a:fld>
            <a:endParaRPr lang="en-US" sz="1400">
              <a:cs typeface="+mn-cs"/>
            </a:endParaRPr>
          </a:p>
        </p:txBody>
      </p:sp>
      <p:sp>
        <p:nvSpPr>
          <p:cNvPr id="133123" name="WordArt 5"/>
          <p:cNvSpPr>
            <a:spLocks noChangeArrowheads="1" noChangeShapeType="1" noTextEdit="1"/>
          </p:cNvSpPr>
          <p:nvPr/>
        </p:nvSpPr>
        <p:spPr bwMode="auto">
          <a:xfrm>
            <a:off x="1181100" y="1412875"/>
            <a:ext cx="6846888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ar-YE" sz="6600" b="1" kern="10" dirty="0">
                <a:ln w="15875">
                  <a:solidFill>
                    <a:srgbClr val="CCFF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أهمية ال</a:t>
            </a:r>
            <a:r>
              <a:rPr lang="ar-SA" sz="6600" b="1" kern="10" dirty="0">
                <a:ln w="15875">
                  <a:solidFill>
                    <a:srgbClr val="CCFFFF"/>
                  </a:solidFill>
                  <a:round/>
                  <a:headEnd/>
                  <a:tailEnd/>
                </a:ln>
                <a:solidFill>
                  <a:schemeClr val="folHlink"/>
                </a:solidFill>
                <a:effectLst>
                  <a:outerShdw dist="20320" dir="1799969" algn="tl" rotWithShape="0">
                    <a:srgbClr val="000000">
                      <a:alpha val="39998"/>
                    </a:srgbClr>
                  </a:outerShdw>
                </a:effectLst>
                <a:latin typeface="Arial"/>
                <a:cs typeface="Arial"/>
              </a:rPr>
              <a:t>إدارة</a:t>
            </a:r>
            <a:endParaRPr lang="ar-YE" sz="6600" b="1" kern="10" dirty="0">
              <a:ln w="15875">
                <a:solidFill>
                  <a:srgbClr val="CCFFFF"/>
                </a:solidFill>
                <a:round/>
                <a:headEnd/>
                <a:tailEnd/>
              </a:ln>
              <a:solidFill>
                <a:schemeClr val="folHlink"/>
              </a:solidFill>
              <a:effectLst>
                <a:outerShdw dist="20320" dir="1799969" algn="tl" rotWithShape="0">
                  <a:srgbClr val="000000">
                    <a:alpha val="39998"/>
                  </a:srgbClr>
                </a:outerShdw>
              </a:effectLst>
              <a:latin typeface="Arial"/>
              <a:cs typeface="Arial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ar-SA" dirty="0">
                <a:cs typeface="MCS Taybah H_I normal." pitchFamily="2" charset="-78"/>
              </a:rPr>
              <a:t>التقويم</a:t>
            </a:r>
            <a:endParaRPr lang="en-US" dirty="0">
              <a:cs typeface="MCS Taybah H_I normal." pitchFamily="2" charset="-78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905000"/>
            <a:ext cx="7334250" cy="4191000"/>
          </a:xfrm>
        </p:spPr>
        <p:txBody>
          <a:bodyPr/>
          <a:lstStyle/>
          <a:p>
            <a:pPr marL="609600" indent="-609600" eaLnBrk="1" hangingPunct="1">
              <a:defRPr/>
            </a:pPr>
            <a:r>
              <a:rPr lang="ar-YE"/>
              <a:t> </a:t>
            </a:r>
            <a:r>
              <a:rPr lang="ar-SA" sz="6000">
                <a:cs typeface="MCS Taybah S_U normal." pitchFamily="2" charset="-78"/>
              </a:rPr>
              <a:t>من قوم الشئ إذا أزال عنه الاعوجاج </a:t>
            </a:r>
          </a:p>
          <a:p>
            <a:pPr marL="609600" indent="-609600" eaLnBrk="1" hangingPunct="1">
              <a:defRPr/>
            </a:pPr>
            <a:r>
              <a:rPr lang="ar-SA" sz="6000">
                <a:cs typeface="MCS Taybah S_U normal." pitchFamily="2" charset="-78"/>
              </a:rPr>
              <a:t>وإذا أعطاه قيمة</a:t>
            </a:r>
            <a:endParaRPr lang="en-US" sz="6000">
              <a:solidFill>
                <a:srgbClr val="FF0066"/>
              </a:solidFill>
              <a:cs typeface="MCS Taybah S_U normal." pitchFamily="2" charset="-78"/>
            </a:endParaRPr>
          </a:p>
        </p:txBody>
      </p:sp>
      <p:sp>
        <p:nvSpPr>
          <p:cNvPr id="4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0A3D2A-15C7-4438-B11C-5FF76EEB6441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4B7929D-8CDE-4765-AE5A-0DC74845E1B2}" type="slidenum">
              <a:rPr lang="ar-SA"/>
              <a:pPr>
                <a:defRPr/>
              </a:pPr>
              <a:t>50</a:t>
            </a:fld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ar-SA">
                <a:cs typeface="MCS Taybah H_I normal." pitchFamily="2" charset="-78"/>
              </a:rPr>
              <a:t>وسائل التقويم</a:t>
            </a:r>
            <a:endParaRPr lang="en-US">
              <a:cs typeface="MCS Taybah H_I normal." pitchFamily="2" charset="-78"/>
            </a:endParaRP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1905000"/>
            <a:ext cx="7334250" cy="4191000"/>
          </a:xfrm>
        </p:spPr>
        <p:txBody>
          <a:bodyPr>
            <a:normAutofit/>
          </a:bodyPr>
          <a:lstStyle/>
          <a:p>
            <a:pPr marL="609600" indent="-609600" eaLnBrk="1" hangingPunct="1">
              <a:defRPr/>
            </a:pPr>
            <a:r>
              <a:rPr lang="ar-SA" sz="4000" dirty="0"/>
              <a:t>الاختبارات</a:t>
            </a:r>
          </a:p>
          <a:p>
            <a:pPr marL="609600" indent="-609600" eaLnBrk="1" hangingPunct="1">
              <a:defRPr/>
            </a:pPr>
            <a:r>
              <a:rPr lang="ar-SA" sz="4000" dirty="0"/>
              <a:t>الاستبيانات</a:t>
            </a:r>
          </a:p>
          <a:p>
            <a:pPr marL="609600" indent="-609600" eaLnBrk="1" hangingPunct="1">
              <a:defRPr/>
            </a:pPr>
            <a:r>
              <a:rPr lang="ar-SA" sz="4000" dirty="0"/>
              <a:t>المقابلات</a:t>
            </a:r>
          </a:p>
          <a:p>
            <a:pPr marL="609600" indent="-609600" eaLnBrk="1" hangingPunct="1">
              <a:defRPr/>
            </a:pPr>
            <a:r>
              <a:rPr lang="ar-SA" sz="4000" dirty="0"/>
              <a:t>سجلات الاداء</a:t>
            </a:r>
            <a:endParaRPr lang="en-US" sz="4000" dirty="0">
              <a:solidFill>
                <a:srgbClr val="FF0066"/>
              </a:solidFill>
            </a:endParaRPr>
          </a:p>
        </p:txBody>
      </p:sp>
      <p:sp>
        <p:nvSpPr>
          <p:cNvPr id="4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30E069-ADE1-4265-AB59-41934CC64BB9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C01DBC-EB6C-4C06-A417-53B42C750247}" type="slidenum">
              <a:rPr lang="ar-SA"/>
              <a:pPr>
                <a:defRPr/>
              </a:pPr>
              <a:t>51</a:t>
            </a:fld>
            <a:endParaRPr lang="en-US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C842690-B9D2-4019-907E-CBB329DF6DC3}" type="datetime3">
              <a:rPr lang="ar-SA"/>
              <a:pPr>
                <a:defRPr/>
              </a:pPr>
              <a:t>14 شوال، 1440</a:t>
            </a:fld>
            <a:endParaRPr lang="en-US"/>
          </a:p>
        </p:txBody>
      </p:sp>
      <p:sp>
        <p:nvSpPr>
          <p:cNvPr id="6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06B2B8-8161-4895-942F-E412A74DA7CC}" type="slidenum">
              <a:rPr lang="ar-SA"/>
              <a:pPr>
                <a:defRPr/>
              </a:pPr>
              <a:t>52</a:t>
            </a:fld>
            <a:endParaRPr lang="en-US"/>
          </a:p>
        </p:txBody>
      </p:sp>
      <p:sp>
        <p:nvSpPr>
          <p:cNvPr id="51202" name="WordArt 2"/>
          <p:cNvSpPr>
            <a:spLocks noChangeArrowheads="1" noChangeShapeType="1" noTextEdit="1"/>
          </p:cNvSpPr>
          <p:nvPr/>
        </p:nvSpPr>
        <p:spPr bwMode="auto">
          <a:xfrm>
            <a:off x="1198240" y="2636912"/>
            <a:ext cx="6470104" cy="1782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ar-YE" sz="1400" kern="10" dirty="0"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cs typeface="DecoType Naskh Swashes"/>
              </a:rPr>
              <a:t>وآخر دعوانا أن الحمد لله رب العالمين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/>
          </p:cNvSpPr>
          <p:nvPr>
            <p:ph type="body" idx="4294967295"/>
          </p:nvPr>
        </p:nvSpPr>
        <p:spPr>
          <a:xfrm>
            <a:off x="0" y="1889125"/>
            <a:ext cx="8229600" cy="3657600"/>
          </a:xfrm>
        </p:spPr>
        <p:txBody>
          <a:bodyPr/>
          <a:lstStyle/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تحديد قواعد ووسائل لتحقيق الأهداف بدرجة عالية</a:t>
            </a:r>
          </a:p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استغلال الموارد المتاحة لتوجيهها نحو تحقيق الأهداف</a:t>
            </a:r>
          </a:p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تحديد الإجراءات المطلوبة لتحقيق الأهداف (التخطيط)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89013"/>
            <a:ext cx="8229600" cy="1000125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ar-SA" sz="6600" b="1" u="sng" dirty="0">
                <a:solidFill>
                  <a:schemeClr val="hlink"/>
                </a:solidFill>
              </a:rPr>
              <a:t>أهمية الإدارة </a:t>
            </a:r>
            <a:endParaRPr lang="en-US" sz="6600" b="1" u="sng" dirty="0">
              <a:solidFill>
                <a:schemeClr val="hlink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34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341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4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4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4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4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146" grpId="0" build="p"/>
      <p:bldP spid="13414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/>
          </p:cNvSpPr>
          <p:nvPr>
            <p:ph type="body" idx="4294967295"/>
          </p:nvPr>
        </p:nvSpPr>
        <p:spPr>
          <a:xfrm>
            <a:off x="0" y="2435225"/>
            <a:ext cx="8229600" cy="3657600"/>
          </a:xfrm>
        </p:spPr>
        <p:txBody>
          <a:bodyPr/>
          <a:lstStyle/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جلب الموارد البشرية الملائمة لتحقيق الأهداف (التوظيف)</a:t>
            </a:r>
            <a:endParaRPr lang="ar-YE" b="1" dirty="0">
              <a:cs typeface="Times New Roman" pitchFamily="18" charset="0"/>
            </a:endParaRPr>
          </a:p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متابعة الاعمال وتوجيهها لتحقيق الأهداف (الرقابة)</a:t>
            </a:r>
            <a:endParaRPr lang="ar-YE" b="1" dirty="0">
              <a:cs typeface="Times New Roman" pitchFamily="18" charset="0"/>
            </a:endParaRPr>
          </a:p>
          <a:p>
            <a:pPr>
              <a:lnSpc>
                <a:spcPct val="190000"/>
              </a:lnSpc>
            </a:pPr>
            <a:r>
              <a:rPr lang="ar-SA" b="1" dirty="0">
                <a:cs typeface="Times New Roman" pitchFamily="18" charset="0"/>
              </a:rPr>
              <a:t>تحد من النزاعات بين الأفراد داخل ال</a:t>
            </a:r>
            <a:r>
              <a:rPr lang="ar-YE" b="1" dirty="0">
                <a:cs typeface="Times New Roman" pitchFamily="18" charset="0"/>
              </a:rPr>
              <a:t>مؤسسة.</a:t>
            </a:r>
            <a:endParaRPr lang="ar-SA" b="1" dirty="0">
              <a:cs typeface="Times New Roman" pitchFamily="18" charset="0"/>
            </a:endParaRP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89013"/>
            <a:ext cx="8229600" cy="1000125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ar-SA" sz="6600" b="1" u="sng" dirty="0">
                <a:solidFill>
                  <a:schemeClr val="hlink"/>
                </a:solidFill>
              </a:rPr>
              <a:t>أهمية الإدارة </a:t>
            </a:r>
            <a:endParaRPr lang="en-US" sz="6600" b="1" u="sng" dirty="0">
              <a:solidFill>
                <a:schemeClr val="hlink"/>
              </a:solidFill>
            </a:endParaRPr>
          </a:p>
        </p:txBody>
      </p:sp>
      <p:pic>
        <p:nvPicPr>
          <p:cNvPr id="4" name="صورة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3619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6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6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6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 build="p"/>
      <p:bldP spid="13619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29" name="Rectangle 13"/>
          <p:cNvSpPr>
            <a:spLocks noGrp="1"/>
          </p:cNvSpPr>
          <p:nvPr>
            <p:ph type="title" idx="4294967295"/>
          </p:nvPr>
        </p:nvSpPr>
        <p:spPr>
          <a:xfrm>
            <a:off x="1223963" y="981075"/>
            <a:ext cx="7920037" cy="935038"/>
          </a:xfrm>
        </p:spPr>
        <p:txBody>
          <a:bodyPr>
            <a:noAutofit/>
          </a:bodyPr>
          <a:lstStyle/>
          <a:p>
            <a:pPr algn="r"/>
            <a:r>
              <a:rPr lang="ar-SA" sz="7200" b="1" dirty="0">
                <a:solidFill>
                  <a:srgbClr val="FF0000"/>
                </a:solidFill>
              </a:rPr>
              <a:t>مستويات الإدارة </a:t>
            </a:r>
            <a:endParaRPr lang="en-US" sz="7200" b="1" dirty="0">
              <a:solidFill>
                <a:srgbClr val="FF0000"/>
              </a:solidFill>
            </a:endParaRPr>
          </a:p>
        </p:txBody>
      </p:sp>
      <p:graphicFrame>
        <p:nvGraphicFramePr>
          <p:cNvPr id="2" name="رسم تخطيطي 1"/>
          <p:cNvGraphicFramePr/>
          <p:nvPr>
            <p:extLst>
              <p:ext uri="{D42A27DB-BD31-4B8C-83A1-F6EECF244321}">
                <p14:modId xmlns:p14="http://schemas.microsoft.com/office/powerpoint/2010/main" val="3301815914"/>
              </p:ext>
            </p:extLst>
          </p:nvPr>
        </p:nvGraphicFramePr>
        <p:xfrm>
          <a:off x="0" y="2276475"/>
          <a:ext cx="7632700" cy="3849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صورة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8877" y="5656354"/>
            <a:ext cx="773093" cy="568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8474075" y="3686175"/>
            <a:ext cx="542925" cy="3117850"/>
          </a:xfrm>
          <a:prstGeom prst="rect">
            <a:avLst/>
          </a:prstGeom>
          <a:gradFill rotWithShape="1">
            <a:gsLst>
              <a:gs pos="0">
                <a:srgbClr val="A50021"/>
              </a:gs>
              <a:gs pos="100000">
                <a:srgbClr val="FFFFCC"/>
              </a:gs>
            </a:gsLst>
            <a:lin ang="2700000" scaled="1"/>
          </a:gra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ar-YE"/>
          </a:p>
        </p:txBody>
      </p:sp>
      <p:grpSp>
        <p:nvGrpSpPr>
          <p:cNvPr id="26627" name="Group 3"/>
          <p:cNvGrpSpPr>
            <a:grpSpLocks/>
          </p:cNvGrpSpPr>
          <p:nvPr/>
        </p:nvGrpSpPr>
        <p:grpSpPr bwMode="auto">
          <a:xfrm>
            <a:off x="2771775" y="706438"/>
            <a:ext cx="4384675" cy="792162"/>
            <a:chOff x="1791" y="164"/>
            <a:chExt cx="2762" cy="499"/>
          </a:xfrm>
        </p:grpSpPr>
        <p:sp>
          <p:nvSpPr>
            <p:cNvPr id="26628" name="AutoShape 4"/>
            <p:cNvSpPr>
              <a:spLocks noChangeArrowheads="1"/>
            </p:cNvSpPr>
            <p:nvPr/>
          </p:nvSpPr>
          <p:spPr bwMode="auto">
            <a:xfrm>
              <a:off x="1791" y="164"/>
              <a:ext cx="2762" cy="499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12700">
              <a:solidFill>
                <a:schemeClr val="tx1"/>
              </a:solidFill>
              <a:round/>
              <a:headEnd/>
              <a:tailEnd/>
            </a:ln>
            <a:effectLst>
              <a:prstShdw prst="shdw17" dist="17961" dir="2700000">
                <a:schemeClr val="tx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endParaRPr lang="ar-YE"/>
            </a:p>
          </p:txBody>
        </p:sp>
        <p:sp>
          <p:nvSpPr>
            <p:cNvPr id="26629" name="Text Box 5"/>
            <p:cNvSpPr txBox="1">
              <a:spLocks noChangeArrowheads="1"/>
            </p:cNvSpPr>
            <p:nvPr/>
          </p:nvSpPr>
          <p:spPr bwMode="auto">
            <a:xfrm>
              <a:off x="1834" y="225"/>
              <a:ext cx="2676" cy="3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0">
                <a:lnSpc>
                  <a:spcPts val="4000"/>
                </a:lnSpc>
                <a:spcBef>
                  <a:spcPct val="50000"/>
                </a:spcBef>
              </a:pPr>
              <a:r>
                <a:rPr lang="ar-SA" sz="4000">
                  <a:solidFill>
                    <a:srgbClr val="006600"/>
                  </a:solidFill>
                  <a:latin typeface="Times New Roman" pitchFamily="18" charset="0"/>
                  <a:cs typeface="AL-Mateen" pitchFamily="2" charset="-78"/>
                </a:rPr>
                <a:t>المهارات الإدارية وفاعليتها:</a:t>
              </a:r>
              <a:endParaRPr lang="en-US" sz="4000">
                <a:solidFill>
                  <a:srgbClr val="006600"/>
                </a:solidFill>
                <a:latin typeface="Times New Roman" pitchFamily="18" charset="0"/>
                <a:cs typeface="AL-Mateen" pitchFamily="2" charset="-78"/>
              </a:endParaRPr>
            </a:p>
          </p:txBody>
        </p:sp>
      </p:grpSp>
      <p:grpSp>
        <p:nvGrpSpPr>
          <p:cNvPr id="26655" name="Group 31"/>
          <p:cNvGrpSpPr>
            <a:grpSpLocks/>
          </p:cNvGrpSpPr>
          <p:nvPr/>
        </p:nvGrpSpPr>
        <p:grpSpPr bwMode="auto">
          <a:xfrm>
            <a:off x="3203575" y="3068638"/>
            <a:ext cx="3529013" cy="3529012"/>
            <a:chOff x="1791" y="1933"/>
            <a:chExt cx="2223" cy="2223"/>
          </a:xfrm>
        </p:grpSpPr>
        <p:sp>
          <p:nvSpPr>
            <p:cNvPr id="26647" name="Oval 23"/>
            <p:cNvSpPr>
              <a:spLocks noChangeArrowheads="1"/>
            </p:cNvSpPr>
            <p:nvPr/>
          </p:nvSpPr>
          <p:spPr bwMode="auto">
            <a:xfrm>
              <a:off x="1791" y="1933"/>
              <a:ext cx="2223" cy="2223"/>
            </a:xfrm>
            <a:prstGeom prst="ellipse">
              <a:avLst/>
            </a:prstGeom>
            <a:gradFill rotWithShape="1">
              <a:gsLst>
                <a:gs pos="0">
                  <a:srgbClr val="006600">
                    <a:alpha val="39999"/>
                  </a:srgbClr>
                </a:gs>
                <a:gs pos="50000">
                  <a:srgbClr val="FFFFCC">
                    <a:alpha val="39999"/>
                  </a:srgbClr>
                </a:gs>
                <a:gs pos="100000">
                  <a:srgbClr val="006600">
                    <a:alpha val="39999"/>
                  </a:srgbClr>
                </a:gs>
              </a:gsLst>
              <a:lin ang="18900000" scaled="1"/>
            </a:gra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YE"/>
            </a:p>
          </p:txBody>
        </p:sp>
        <p:sp>
          <p:nvSpPr>
            <p:cNvPr id="26648" name="Text Box 24"/>
            <p:cNvSpPr txBox="1">
              <a:spLocks noChangeArrowheads="1"/>
            </p:cNvSpPr>
            <p:nvPr/>
          </p:nvSpPr>
          <p:spPr bwMode="auto">
            <a:xfrm>
              <a:off x="2925" y="2931"/>
              <a:ext cx="1044" cy="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0">
                <a:lnSpc>
                  <a:spcPts val="5000"/>
                </a:lnSpc>
                <a:spcBef>
                  <a:spcPct val="50000"/>
                </a:spcBef>
              </a:pPr>
              <a:r>
                <a:rPr lang="ar-SA" sz="2800">
                  <a:solidFill>
                    <a:srgbClr val="A50021"/>
                  </a:solidFill>
                  <a:latin typeface="Times New Roman" pitchFamily="18" charset="0"/>
                  <a:cs typeface="Al-Hadith1" pitchFamily="2" charset="-78"/>
                </a:rPr>
                <a:t>مهارات مفاهيمية</a:t>
              </a:r>
              <a:endParaRPr lang="en-US" sz="2800">
                <a:solidFill>
                  <a:srgbClr val="A50021"/>
                </a:solidFill>
                <a:latin typeface="Times New Roman" pitchFamily="18" charset="0"/>
                <a:cs typeface="Al-Hadith1" pitchFamily="2" charset="-78"/>
              </a:endParaRPr>
            </a:p>
          </p:txBody>
        </p:sp>
      </p:grpSp>
      <p:grpSp>
        <p:nvGrpSpPr>
          <p:cNvPr id="26656" name="Group 32"/>
          <p:cNvGrpSpPr>
            <a:grpSpLocks/>
          </p:cNvGrpSpPr>
          <p:nvPr/>
        </p:nvGrpSpPr>
        <p:grpSpPr bwMode="auto">
          <a:xfrm>
            <a:off x="1042988" y="3068638"/>
            <a:ext cx="3529012" cy="3529012"/>
            <a:chOff x="929" y="1933"/>
            <a:chExt cx="2223" cy="2223"/>
          </a:xfrm>
        </p:grpSpPr>
        <p:sp>
          <p:nvSpPr>
            <p:cNvPr id="26650" name="Oval 26"/>
            <p:cNvSpPr>
              <a:spLocks noChangeArrowheads="1"/>
            </p:cNvSpPr>
            <p:nvPr/>
          </p:nvSpPr>
          <p:spPr bwMode="auto">
            <a:xfrm>
              <a:off x="929" y="1933"/>
              <a:ext cx="2223" cy="2223"/>
            </a:xfrm>
            <a:prstGeom prst="ellipse">
              <a:avLst/>
            </a:prstGeom>
            <a:gradFill rotWithShape="1">
              <a:gsLst>
                <a:gs pos="0">
                  <a:srgbClr val="A50021">
                    <a:alpha val="38000"/>
                  </a:srgbClr>
                </a:gs>
                <a:gs pos="50000">
                  <a:srgbClr val="FFFFCC">
                    <a:alpha val="35001"/>
                  </a:srgbClr>
                </a:gs>
                <a:gs pos="100000">
                  <a:srgbClr val="A50021">
                    <a:alpha val="38000"/>
                  </a:srgbClr>
                </a:gs>
              </a:gsLst>
              <a:lin ang="18900000" scaled="1"/>
            </a:gra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YE"/>
            </a:p>
          </p:txBody>
        </p:sp>
        <p:sp>
          <p:nvSpPr>
            <p:cNvPr id="26651" name="Text Box 27"/>
            <p:cNvSpPr txBox="1">
              <a:spLocks noChangeArrowheads="1"/>
            </p:cNvSpPr>
            <p:nvPr/>
          </p:nvSpPr>
          <p:spPr bwMode="auto">
            <a:xfrm>
              <a:off x="1020" y="2922"/>
              <a:ext cx="907" cy="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0">
                <a:lnSpc>
                  <a:spcPts val="5000"/>
                </a:lnSpc>
                <a:spcBef>
                  <a:spcPct val="50000"/>
                </a:spcBef>
              </a:pPr>
              <a:r>
                <a:rPr lang="ar-SA" sz="2800">
                  <a:solidFill>
                    <a:srgbClr val="A50021"/>
                  </a:solidFill>
                  <a:latin typeface="Times New Roman" pitchFamily="18" charset="0"/>
                  <a:cs typeface="Al-Hadith1" pitchFamily="2" charset="-78"/>
                </a:rPr>
                <a:t>مهارات إنسانية</a:t>
              </a:r>
              <a:endParaRPr lang="en-US" sz="2800">
                <a:solidFill>
                  <a:srgbClr val="A50021"/>
                </a:solidFill>
                <a:latin typeface="Times New Roman" pitchFamily="18" charset="0"/>
                <a:cs typeface="Al-Hadith1" pitchFamily="2" charset="-78"/>
              </a:endParaRPr>
            </a:p>
          </p:txBody>
        </p:sp>
      </p:grpSp>
      <p:grpSp>
        <p:nvGrpSpPr>
          <p:cNvPr id="26657" name="Group 33"/>
          <p:cNvGrpSpPr>
            <a:grpSpLocks/>
          </p:cNvGrpSpPr>
          <p:nvPr/>
        </p:nvGrpSpPr>
        <p:grpSpPr bwMode="auto">
          <a:xfrm>
            <a:off x="2195513" y="1700213"/>
            <a:ext cx="3529012" cy="3529012"/>
            <a:chOff x="1383" y="1071"/>
            <a:chExt cx="2223" cy="2223"/>
          </a:xfrm>
        </p:grpSpPr>
        <p:sp>
          <p:nvSpPr>
            <p:cNvPr id="26653" name="Oval 29"/>
            <p:cNvSpPr>
              <a:spLocks noChangeArrowheads="1"/>
            </p:cNvSpPr>
            <p:nvPr/>
          </p:nvSpPr>
          <p:spPr bwMode="auto">
            <a:xfrm>
              <a:off x="1383" y="1071"/>
              <a:ext cx="2223" cy="2223"/>
            </a:xfrm>
            <a:prstGeom prst="ellipse">
              <a:avLst/>
            </a:prstGeom>
            <a:gradFill rotWithShape="1">
              <a:gsLst>
                <a:gs pos="0">
                  <a:srgbClr val="663300">
                    <a:alpha val="39999"/>
                  </a:srgbClr>
                </a:gs>
                <a:gs pos="50000">
                  <a:srgbClr val="FFFFCC">
                    <a:alpha val="39999"/>
                  </a:srgbClr>
                </a:gs>
                <a:gs pos="100000">
                  <a:srgbClr val="663300">
                    <a:alpha val="39999"/>
                  </a:srgbClr>
                </a:gs>
              </a:gsLst>
              <a:lin ang="2700000" scaled="1"/>
            </a:gradFill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YE"/>
            </a:p>
          </p:txBody>
        </p:sp>
        <p:sp>
          <p:nvSpPr>
            <p:cNvPr id="26654" name="Text Box 30"/>
            <p:cNvSpPr txBox="1">
              <a:spLocks noChangeArrowheads="1"/>
            </p:cNvSpPr>
            <p:nvPr/>
          </p:nvSpPr>
          <p:spPr bwMode="auto">
            <a:xfrm>
              <a:off x="1791" y="1346"/>
              <a:ext cx="1316" cy="4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rtl="0">
                <a:lnSpc>
                  <a:spcPts val="5000"/>
                </a:lnSpc>
                <a:spcBef>
                  <a:spcPct val="50000"/>
                </a:spcBef>
              </a:pPr>
              <a:r>
                <a:rPr lang="ar-SA" sz="2800">
                  <a:solidFill>
                    <a:srgbClr val="A50021"/>
                  </a:solidFill>
                  <a:latin typeface="Times New Roman" pitchFamily="18" charset="0"/>
                  <a:cs typeface="Al-Hadith1" pitchFamily="2" charset="-78"/>
                </a:rPr>
                <a:t>مهارات تقنية</a:t>
              </a:r>
              <a:endParaRPr lang="en-US" sz="2800">
                <a:solidFill>
                  <a:srgbClr val="A50021"/>
                </a:solidFill>
                <a:latin typeface="Times New Roman" pitchFamily="18" charset="0"/>
                <a:cs typeface="Al-Hadith1" pitchFamily="2" charset="-78"/>
              </a:endParaRPr>
            </a:p>
          </p:txBody>
        </p:sp>
      </p:grpSp>
      <p:sp>
        <p:nvSpPr>
          <p:cNvPr id="26658" name="Text Box 34"/>
          <p:cNvSpPr txBox="1">
            <a:spLocks noChangeArrowheads="1"/>
          </p:cNvSpPr>
          <p:nvPr/>
        </p:nvSpPr>
        <p:spPr bwMode="auto">
          <a:xfrm>
            <a:off x="3189288" y="3668713"/>
            <a:ext cx="1366837" cy="148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0">
              <a:lnSpc>
                <a:spcPts val="5500"/>
              </a:lnSpc>
              <a:spcBef>
                <a:spcPct val="50000"/>
              </a:spcBef>
            </a:pPr>
            <a:r>
              <a:rPr lang="ar-SA" sz="2800">
                <a:solidFill>
                  <a:srgbClr val="006600"/>
                </a:solidFill>
                <a:latin typeface="Times New Roman" pitchFamily="18" charset="0"/>
                <a:cs typeface="AdvertisingExtraBold" pitchFamily="2" charset="-78"/>
              </a:rPr>
              <a:t>مدير ناجح</a:t>
            </a:r>
            <a:endParaRPr lang="en-US" sz="2800">
              <a:solidFill>
                <a:srgbClr val="006600"/>
              </a:solidFill>
              <a:latin typeface="Times New Roman" pitchFamily="18" charset="0"/>
              <a:cs typeface="AdvertisingExtraBold" pitchFamily="2" charset="-78"/>
            </a:endParaRPr>
          </a:p>
        </p:txBody>
      </p:sp>
      <p:pic>
        <p:nvPicPr>
          <p:cNvPr id="16" name="صورة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458" y="5716278"/>
            <a:ext cx="773093" cy="56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4850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6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66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6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30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266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nimBg="1"/>
      <p:bldP spid="26658" grpId="0"/>
      <p:bldP spid="26658" grpId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مدني">
  <a:themeElements>
    <a:clrScheme name="مدني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مدني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مدني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1113</TotalTime>
  <Words>1205</Words>
  <Application>Microsoft Office PowerPoint</Application>
  <PresentationFormat>عرض على الشاشة (3:4)‏</PresentationFormat>
  <Paragraphs>331</Paragraphs>
  <Slides>52</Slides>
  <Notes>10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29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52</vt:i4>
      </vt:variant>
    </vt:vector>
  </HeadingPairs>
  <TitlesOfParts>
    <vt:vector size="82" baseType="lpstr">
      <vt:lpstr>SimSun</vt:lpstr>
      <vt:lpstr>Adobe نسخ Medium</vt:lpstr>
      <vt:lpstr>AdvertisingExtraBold</vt:lpstr>
      <vt:lpstr>Al-Hadith1</vt:lpstr>
      <vt:lpstr>AL-Mateen</vt:lpstr>
      <vt:lpstr>AL-Mohanad</vt:lpstr>
      <vt:lpstr>Andalus</vt:lpstr>
      <vt:lpstr>Arabic Transparent</vt:lpstr>
      <vt:lpstr>Arabic Typesetting</vt:lpstr>
      <vt:lpstr>Arial</vt:lpstr>
      <vt:lpstr>Arial Narrow</vt:lpstr>
      <vt:lpstr>DecoType Naskh Swashes</vt:lpstr>
      <vt:lpstr>方正舒体</vt:lpstr>
      <vt:lpstr>Georgia</vt:lpstr>
      <vt:lpstr>Majalla UI</vt:lpstr>
      <vt:lpstr>MCS Taybah H_I normal.</vt:lpstr>
      <vt:lpstr>MCS Taybah S_U normal.</vt:lpstr>
      <vt:lpstr>Monotype Koufi</vt:lpstr>
      <vt:lpstr>Sharif Md BT</vt:lpstr>
      <vt:lpstr>Simple Bold Jut Out</vt:lpstr>
      <vt:lpstr>Simple Indust Shaded</vt:lpstr>
      <vt:lpstr>Simplified Arabic</vt:lpstr>
      <vt:lpstr>Swis721 Blk BT</vt:lpstr>
      <vt:lpstr>Symbol</vt:lpstr>
      <vt:lpstr>Tahoma</vt:lpstr>
      <vt:lpstr>Times New Roman</vt:lpstr>
      <vt:lpstr>Traditional Arabic</vt:lpstr>
      <vt:lpstr>Wingdings</vt:lpstr>
      <vt:lpstr>Wingdings 2</vt:lpstr>
      <vt:lpstr>مدني</vt:lpstr>
      <vt:lpstr>عرض تقديمي في PowerPoint</vt:lpstr>
      <vt:lpstr>تعريف الإدارة  </vt:lpstr>
      <vt:lpstr>عرض تقديمي في PowerPoint</vt:lpstr>
      <vt:lpstr>عرض تقديمي في PowerPoint</vt:lpstr>
      <vt:lpstr>عرض تقديمي في PowerPoint</vt:lpstr>
      <vt:lpstr>أهمية الإدارة </vt:lpstr>
      <vt:lpstr>أهمية الإدارة </vt:lpstr>
      <vt:lpstr>مستويات الإدارة 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ما هو التخطيط ؟!</vt:lpstr>
      <vt:lpstr>عرض تقديمي في PowerPoint</vt:lpstr>
      <vt:lpstr>فوائد التخطيط</vt:lpstr>
      <vt:lpstr>أنواع التخطيط</vt:lpstr>
      <vt:lpstr>لماذا لا يخطط الناس ؟</vt:lpstr>
      <vt:lpstr>عرض تقديمي في PowerPoint</vt:lpstr>
      <vt:lpstr>خطوات إعداد الخطة</vt:lpstr>
      <vt:lpstr> الخطوات الإدارية   نظام الإقرار والاعتماد للخطة</vt:lpstr>
      <vt:lpstr>الخطوات الموضوعية لإعداد الخطة . </vt:lpstr>
      <vt:lpstr>الخطوات الموضوعية لإعداد الخطة . </vt:lpstr>
      <vt:lpstr>خطوات وضع خطة</vt:lpstr>
      <vt:lpstr>تعريف الأهداف</vt:lpstr>
      <vt:lpstr>أنواع الأهداف</vt:lpstr>
      <vt:lpstr>أنواع الأهداف</vt:lpstr>
      <vt:lpstr>smart  خصائص الهدف الجزئي :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الوظيفة الثالثة  التوظيف </vt:lpstr>
      <vt:lpstr>تعريف التوظيف</vt:lpstr>
      <vt:lpstr>أهمية وفوائد التوظيف </vt:lpstr>
      <vt:lpstr>خطوات التوظيف</vt:lpstr>
      <vt:lpstr>التنظيم الوظيفي</vt:lpstr>
      <vt:lpstr>أهمية التنظيم الوظيفي</vt:lpstr>
      <vt:lpstr>أنواع التنظيم</vt:lpstr>
      <vt:lpstr>عرض تقديمي في PowerPoint</vt:lpstr>
      <vt:lpstr>أنواع الاتصالات الإدارية</vt:lpstr>
      <vt:lpstr>الرقابة</vt:lpstr>
      <vt:lpstr>الرقابة</vt:lpstr>
      <vt:lpstr>وسائل الرقابة</vt:lpstr>
      <vt:lpstr>عرض تقديمي في PowerPoint</vt:lpstr>
      <vt:lpstr>التقويم</vt:lpstr>
      <vt:lpstr>وسائل التقويم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MYM</dc:creator>
  <cp:lastModifiedBy>Waleed sendbad</cp:lastModifiedBy>
  <cp:revision>94</cp:revision>
  <dcterms:created xsi:type="dcterms:W3CDTF">2006-03-06T20:32:13Z</dcterms:created>
  <dcterms:modified xsi:type="dcterms:W3CDTF">2019-06-17T22:08:37Z</dcterms:modified>
</cp:coreProperties>
</file>